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75" r:id="rId10"/>
    <p:sldId id="276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94" r:id="rId19"/>
    <p:sldId id="273" r:id="rId20"/>
    <p:sldId id="287" r:id="rId21"/>
    <p:sldId id="264" r:id="rId22"/>
    <p:sldId id="272" r:id="rId23"/>
    <p:sldId id="274" r:id="rId24"/>
    <p:sldId id="278" r:id="rId25"/>
    <p:sldId id="281" r:id="rId26"/>
    <p:sldId id="282" r:id="rId27"/>
    <p:sldId id="284" r:id="rId28"/>
    <p:sldId id="279" r:id="rId29"/>
    <p:sldId id="285" r:id="rId30"/>
    <p:sldId id="283" r:id="rId31"/>
    <p:sldId id="286" r:id="rId32"/>
    <p:sldId id="280" r:id="rId33"/>
    <p:sldId id="277" r:id="rId34"/>
    <p:sldId id="288" r:id="rId35"/>
    <p:sldId id="292" r:id="rId36"/>
    <p:sldId id="290" r:id="rId37"/>
    <p:sldId id="289" r:id="rId38"/>
    <p:sldId id="291" r:id="rId39"/>
    <p:sldId id="29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0" autoAdjust="0"/>
  </p:normalViewPr>
  <p:slideViewPr>
    <p:cSldViewPr>
      <p:cViewPr varScale="1">
        <p:scale>
          <a:sx n="87" d="100"/>
          <a:sy n="87" d="100"/>
        </p:scale>
        <p:origin x="-106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EC26F-8B51-4E1F-9188-4ACB3F9306E6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D9E70-0370-4A88-B7ED-D1E7DAC36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7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Meet with teachers, NO WORK!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04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Sticker was on the inside cover of each book to keep families</a:t>
            </a:r>
            <a:r>
              <a:rPr lang="en-US" baseline="0" dirty="0" smtClean="0"/>
              <a:t> on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12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Trivia was announced on morning announcements each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15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kids loved these foam fingers!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1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wrote books about and for Humphrey and made tons of posters to decorate the school.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99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Kids offered to build mazes for Humphrey this is one of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0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Hamster items sold-out!!</a:t>
            </a:r>
            <a:r>
              <a:rPr lang="en-US" baseline="0" dirty="0" smtClean="0"/>
              <a:t> Family Night during book fair.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36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Kids had a blast bringing in treats for Humphrey!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46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Mrs. Nees (</a:t>
            </a:r>
            <a:r>
              <a:rPr lang="en-US" dirty="0" err="1" smtClean="0"/>
              <a:t>kinda</a:t>
            </a:r>
            <a:r>
              <a:rPr lang="en-US" dirty="0" smtClean="0"/>
              <a:t>’) liked Humphrey,</a:t>
            </a:r>
            <a:r>
              <a:rPr lang="en-US" baseline="0" dirty="0" smtClean="0"/>
              <a:t> but it was work to keep his cage clean. Stephen helped every week.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42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sold over 100 Summer According to Humphrey books!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6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Tons</a:t>
            </a:r>
            <a:r>
              <a:rPr lang="en-US" baseline="0" dirty="0" smtClean="0"/>
              <a:t> of comments and this note from a parent about how it brought their family closer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1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ESTablished</a:t>
            </a:r>
            <a:r>
              <a:rPr lang="en-US" baseline="0" dirty="0" smtClean="0"/>
              <a:t>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8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 total was just under $5000.00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8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Wear the same </a:t>
            </a:r>
            <a:r>
              <a:rPr lang="en-US" dirty="0" err="1" smtClean="0"/>
              <a:t>Tshirts</a:t>
            </a:r>
            <a:r>
              <a:rPr lang="en-US" dirty="0" smtClean="0"/>
              <a:t> year after year…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2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posters</a:t>
            </a:r>
            <a:r>
              <a:rPr lang="en-US" baseline="0" dirty="0" smtClean="0"/>
              <a:t> were hung everywhere!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9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had several district employees attend the assembly skit. This will help spread the word</a:t>
            </a:r>
            <a:r>
              <a:rPr lang="en-US" baseline="0" dirty="0" smtClean="0"/>
              <a:t> about the program.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03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Principal, Custodian and Media</a:t>
            </a:r>
            <a:r>
              <a:rPr lang="en-US" baseline="0" dirty="0" smtClean="0"/>
              <a:t> Specialist played the three main characters in the 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0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Teachers got on stage with their children to model the read aloud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3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Yes, a LIVE Hamster! He has since been adopted by a very NICE family!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5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family got a book (the</a:t>
            </a:r>
            <a:r>
              <a:rPr lang="en-US" baseline="0" dirty="0" smtClean="0"/>
              <a:t> book was passed out to the youngest child). Also every staff member at the school got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D9E70-0370-4A88-B7ED-D1E7DAC3603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5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5632865-799E-4A87-9795-25312532E1EA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BB73AA9-0F1C-448C-89C0-5DE9506FA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sces.fort-mill.k12.sc.us/site_res_view_folder.aspx?id=7b67cf08-8147-4521-b5ed-c4c5dd442f7b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readtothem.org/our-programs/our-books/frisby.php" TargetMode="External"/><Relationship Id="rId13" Type="http://schemas.openxmlformats.org/officeDocument/2006/relationships/hyperlink" Target="http://readtothem.org/our-programs/our-books/BLVT.php" TargetMode="External"/><Relationship Id="rId18" Type="http://schemas.openxmlformats.org/officeDocument/2006/relationships/hyperlink" Target="http://readtothem.org/our-programs/our-books/WAH.php" TargetMode="External"/><Relationship Id="rId3" Type="http://schemas.openxmlformats.org/officeDocument/2006/relationships/hyperlink" Target="http://readtothem.org/our-programs/our-books/indiancupboard.php" TargetMode="External"/><Relationship Id="rId21" Type="http://schemas.openxmlformats.org/officeDocument/2006/relationships/hyperlink" Target="http://readtothem.org/our-programs/our-books/Lem.php" TargetMode="External"/><Relationship Id="rId7" Type="http://schemas.openxmlformats.org/officeDocument/2006/relationships/hyperlink" Target="http://readtothem.org/our-programs/our-books/heartbeat.php" TargetMode="External"/><Relationship Id="rId12" Type="http://schemas.openxmlformats.org/officeDocument/2006/relationships/hyperlink" Target="http://readtothem.org/our-programs/our-books/frindle.php" TargetMode="External"/><Relationship Id="rId17" Type="http://schemas.openxmlformats.org/officeDocument/2006/relationships/hyperlink" Target="http://readtothem.org/our-programs/our-books/BBL.php" TargetMode="External"/><Relationship Id="rId2" Type="http://schemas.openxmlformats.org/officeDocument/2006/relationships/hyperlink" Target="http://readtothem.org/our-programs/our-books/trumpet-of-the-swan.php" TargetMode="External"/><Relationship Id="rId16" Type="http://schemas.openxmlformats.org/officeDocument/2006/relationships/hyperlink" Target="http://readtothem.org/our-programs/our-books/IBD.php" TargetMode="External"/><Relationship Id="rId20" Type="http://schemas.openxmlformats.org/officeDocument/2006/relationships/hyperlink" Target="http://readtothem.org/our-programs/our-books/LWW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adtothem.org/our-programs/our-books/lovethatdog.php" TargetMode="External"/><Relationship Id="rId11" Type="http://schemas.openxmlformats.org/officeDocument/2006/relationships/hyperlink" Target="http://readtothem.org/our-programs/our-books/cricket.php" TargetMode="External"/><Relationship Id="rId5" Type="http://schemas.openxmlformats.org/officeDocument/2006/relationships/hyperlink" Target="http://readtothem.org/our-programs/our-books/BFG.php" TargetMode="External"/><Relationship Id="rId15" Type="http://schemas.openxmlformats.org/officeDocument/2006/relationships/hyperlink" Target="http://readtothem.org/our-programs/our-books/ET.php" TargetMode="External"/><Relationship Id="rId23" Type="http://schemas.openxmlformats.org/officeDocument/2006/relationships/image" Target="../media/image8.jpeg"/><Relationship Id="rId10" Type="http://schemas.openxmlformats.org/officeDocument/2006/relationships/hyperlink" Target="http://readtothem.org/our-programs/our-books/dominic.php" TargetMode="External"/><Relationship Id="rId19" Type="http://schemas.openxmlformats.org/officeDocument/2006/relationships/hyperlink" Target="http://readtothem.org/our-programs/our-books/MSM.php" TargetMode="External"/><Relationship Id="rId4" Type="http://schemas.openxmlformats.org/officeDocument/2006/relationships/hyperlink" Target="http://readtothem.org/our-programs/our-books/winndixie.php" TargetMode="External"/><Relationship Id="rId9" Type="http://schemas.openxmlformats.org/officeDocument/2006/relationships/hyperlink" Target="http://readtothem.org/our-programs/our-books/shiloh.php" TargetMode="External"/><Relationship Id="rId14" Type="http://schemas.openxmlformats.org/officeDocument/2006/relationships/hyperlink" Target="http://readtothem.org/our-programs/our-books/BNB.php" TargetMode="External"/><Relationship Id="rId22" Type="http://schemas.openxmlformats.org/officeDocument/2006/relationships/hyperlink" Target="http://readtothem.org/our-programs/our-books/Egg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1886" y="228600"/>
            <a:ext cx="4038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Baskerville Old Face" pitchFamily="18" charset="0"/>
              </a:rPr>
              <a:t>How 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Baskerville Old Face" pitchFamily="18" charset="0"/>
              </a:rPr>
              <a:t>Sugar Creek Elementary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Baskerville Old Face" pitchFamily="18" charset="0"/>
              </a:rPr>
              <a:t>Became the First School in South Carolina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Baskerville Old Face" pitchFamily="18" charset="0"/>
              </a:rPr>
              <a:t> to Organize…</a:t>
            </a:r>
          </a:p>
          <a:p>
            <a:pPr algn="ctr"/>
            <a:endParaRPr lang="en-US" sz="2800" b="1" i="1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143" y="2450067"/>
            <a:ext cx="4191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Bodoni MT" pitchFamily="18" charset="0"/>
              </a:rPr>
              <a:t>ONE </a:t>
            </a: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Bodoni MT" pitchFamily="18" charset="0"/>
              </a:rPr>
              <a:t> SCHOOL     ONE</a:t>
            </a: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Bodoni MT" pitchFamily="18" charset="0"/>
              </a:rPr>
              <a:t>BOOK</a:t>
            </a:r>
            <a:endParaRPr lang="en-US" sz="4400" b="1" i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2819400"/>
            <a:ext cx="304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Families Reading</a:t>
            </a:r>
          </a:p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T O G E T H E R</a:t>
            </a:r>
          </a:p>
          <a:p>
            <a:pPr algn="ctr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Every Day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5158502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Kim C. Nees, MLIS</a:t>
            </a:r>
          </a:p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neesk@fort-mill.k12.sc.us</a:t>
            </a:r>
          </a:p>
          <a:p>
            <a:endParaRPr lang="en-US" dirty="0"/>
          </a:p>
        </p:txBody>
      </p:sp>
      <p:pic>
        <p:nvPicPr>
          <p:cNvPr id="10" name="Picture 2" descr="C:\Users\neesk\Desktop\Media\Summer Posters\rea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33" y="0"/>
            <a:ext cx="2851305" cy="259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5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0"/>
            <a:ext cx="1928310" cy="722864"/>
          </a:xfrm>
        </p:spPr>
        <p:txBody>
          <a:bodyPr/>
          <a:lstStyle/>
          <a:p>
            <a:r>
              <a:rPr lang="en-US" dirty="0" smtClean="0"/>
              <a:t>T-shirts</a:t>
            </a:r>
            <a:endParaRPr lang="en-US" dirty="0"/>
          </a:p>
        </p:txBody>
      </p:sp>
      <p:pic>
        <p:nvPicPr>
          <p:cNvPr id="5" name="Picture 3" descr="C:\Users\neesk\Desktop\Media\100_2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811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-76200"/>
            <a:ext cx="1981200" cy="722864"/>
          </a:xfrm>
        </p:spPr>
        <p:txBody>
          <a:bodyPr/>
          <a:lstStyle/>
          <a:p>
            <a:r>
              <a:rPr lang="en-US" dirty="0" smtClean="0"/>
              <a:t>Banner</a:t>
            </a:r>
            <a:endParaRPr lang="en-US" dirty="0"/>
          </a:p>
        </p:txBody>
      </p:sp>
      <p:pic>
        <p:nvPicPr>
          <p:cNvPr id="1026" name="Picture 2" descr="C:\Users\neesk\Desktop\Media\Sugar Creek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0"/>
            <a:ext cx="4639488" cy="560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205740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ALL OF OUR GRAPHICS WERE DESIGNED BY PARENT VOLUNTEERS!</a:t>
            </a:r>
            <a:endParaRPr lang="en-US" sz="2400" b="1" dirty="0">
              <a:solidFill>
                <a:srgbClr val="FF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90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1771"/>
            <a:ext cx="1872323" cy="570464"/>
          </a:xfrm>
        </p:spPr>
        <p:txBody>
          <a:bodyPr>
            <a:noAutofit/>
          </a:bodyPr>
          <a:lstStyle/>
          <a:p>
            <a:r>
              <a:rPr lang="en-US" dirty="0" smtClean="0"/>
              <a:t>Posters</a:t>
            </a:r>
            <a:endParaRPr lang="en-US" dirty="0"/>
          </a:p>
        </p:txBody>
      </p:sp>
      <p:pic>
        <p:nvPicPr>
          <p:cNvPr id="2050" name="Picture 2" descr="C:\Users\neesk\Desktop\Media\Sugar Creek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3544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eesk\Desktop\Media\Sugar Creek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" y="223622"/>
            <a:ext cx="227852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53" y="1692729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neesk\Desktop\Media\Sugar Creek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56" y="1198359"/>
            <a:ext cx="983127" cy="147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neesk\Desktop\Media\Sugar Creek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65" y="3048000"/>
            <a:ext cx="227852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14257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50129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81600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neesk\Desktop\Media\Sugar Creek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61015"/>
            <a:ext cx="8607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-76200"/>
            <a:ext cx="4419600" cy="722864"/>
          </a:xfrm>
        </p:spPr>
        <p:txBody>
          <a:bodyPr>
            <a:normAutofit/>
          </a:bodyPr>
          <a:lstStyle/>
          <a:p>
            <a:r>
              <a:rPr lang="en-US" sz="3300" dirty="0" smtClean="0"/>
              <a:t>Invitations for VIP</a:t>
            </a:r>
            <a:endParaRPr lang="en-US" sz="3300" dirty="0"/>
          </a:p>
        </p:txBody>
      </p:sp>
      <p:pic>
        <p:nvPicPr>
          <p:cNvPr id="3074" name="Picture 2" descr="C:\Users\neesk\Desktop\Media\one-school-one-book-invit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553200" cy="507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76200"/>
            <a:ext cx="3962400" cy="544286"/>
          </a:xfrm>
        </p:spPr>
        <p:txBody>
          <a:bodyPr>
            <a:noAutofit/>
          </a:bodyPr>
          <a:lstStyle/>
          <a:p>
            <a:r>
              <a:rPr lang="en-US" sz="3600" dirty="0" smtClean="0"/>
              <a:t>Email Invitation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 r="1418" b="42978"/>
          <a:stretch/>
        </p:blipFill>
        <p:spPr bwMode="auto">
          <a:xfrm>
            <a:off x="685800" y="874121"/>
            <a:ext cx="7848600" cy="545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3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52400"/>
            <a:ext cx="4038600" cy="494264"/>
          </a:xfrm>
        </p:spPr>
        <p:txBody>
          <a:bodyPr>
            <a:noAutofit/>
          </a:bodyPr>
          <a:lstStyle/>
          <a:p>
            <a:r>
              <a:rPr lang="en-US" sz="3300" dirty="0" smtClean="0"/>
              <a:t>Modeling Posters</a:t>
            </a:r>
            <a:endParaRPr lang="en-US" sz="3300" dirty="0"/>
          </a:p>
        </p:txBody>
      </p:sp>
      <p:pic>
        <p:nvPicPr>
          <p:cNvPr id="5122" name="Picture 2" descr="C:\Users\neesk\Desktop\Media\Sugar Creek 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6" y="685800"/>
            <a:ext cx="803365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9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3733800" cy="5704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Paint the Rock</a:t>
            </a:r>
            <a:endParaRPr lang="en-US" dirty="0"/>
          </a:p>
        </p:txBody>
      </p:sp>
      <p:pic>
        <p:nvPicPr>
          <p:cNvPr id="1026" name="Picture 2" descr="C:\Users\neesk\Desktop\Media\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2129"/>
            <a:ext cx="381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eesk\Pictures\03-05-2013\100_0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02130"/>
            <a:ext cx="4053840" cy="58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425517" cy="6248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Assembly Skit</a:t>
            </a:r>
            <a:endParaRPr lang="en-US" dirty="0"/>
          </a:p>
        </p:txBody>
      </p:sp>
      <p:pic>
        <p:nvPicPr>
          <p:cNvPr id="6146" name="Picture 2" descr="C:\Users\neesk\Desktop\Media\Sugar Creek 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53143"/>
            <a:ext cx="7678609" cy="56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59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neesk\AppData\Local\Microsoft\Windows\Temporary Internet Files\Content.Outlook\2UQ4J1ES\Lemonade Wars at SC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124503" cy="55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3425517" cy="6248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Assembly Skit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68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2831824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</a:t>
            </a:r>
            <a:endParaRPr lang="en-US" dirty="0"/>
          </a:p>
        </p:txBody>
      </p:sp>
      <p:pic>
        <p:nvPicPr>
          <p:cNvPr id="3074" name="Picture 2" descr="C:\Users\neesk\Desktop\Media\Sugar Creek 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85375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7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7481944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6000" dirty="0" smtClean="0"/>
              <a:t>What is it?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i="1" dirty="0" smtClean="0"/>
              <a:t>Annual Family Literacy Initiative Created by Read to Them Foundation</a:t>
            </a:r>
            <a:endParaRPr lang="en-US" sz="27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852057"/>
            <a:ext cx="411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Unite an entire school community of parents, teachers, staff and students by choosing a single chapter book to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 read, </a:t>
            </a:r>
            <a:r>
              <a:rPr lang="en-US" sz="2400" i="1" dirty="0" smtClean="0">
                <a:solidFill>
                  <a:srgbClr val="C00000"/>
                </a:solidFill>
              </a:rPr>
              <a:t>aloud TOGETHER at home, </a:t>
            </a:r>
            <a:r>
              <a:rPr lang="en-US" sz="2400" dirty="0" smtClean="0">
                <a:solidFill>
                  <a:srgbClr val="C00000"/>
                </a:solidFill>
              </a:rPr>
              <a:t>over the course of one month.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eadtothem.org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3074" name="Picture 2" descr="C:\Users\neesk\Desktop\Media\Sugar Creek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411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44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-76200"/>
            <a:ext cx="2783495" cy="722864"/>
          </a:xfrm>
        </p:spPr>
        <p:txBody>
          <a:bodyPr>
            <a:normAutofit/>
          </a:bodyPr>
          <a:lstStyle/>
          <a:p>
            <a:r>
              <a:rPr lang="en-US" dirty="0" smtClean="0"/>
              <a:t>Humphrey</a:t>
            </a:r>
            <a:endParaRPr lang="en-US" dirty="0"/>
          </a:p>
        </p:txBody>
      </p:sp>
      <p:pic>
        <p:nvPicPr>
          <p:cNvPr id="2050" name="Picture 2" descr="C:\Users\neesk\Desktop\Media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37551"/>
            <a:ext cx="3733800" cy="56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eesk\Desktop\Media\100_2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2" y="3552497"/>
            <a:ext cx="3839029" cy="28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eesk\Videos\FlipShare Data\CamcorderPreviews\NY0912004592_1708583698_21100_640_480_SD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" y="6096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9534"/>
            <a:ext cx="3505200" cy="799064"/>
          </a:xfrm>
        </p:spPr>
        <p:txBody>
          <a:bodyPr/>
          <a:lstStyle/>
          <a:p>
            <a:r>
              <a:rPr lang="en-US" dirty="0" smtClean="0"/>
              <a:t>Step 5: READ!</a:t>
            </a:r>
            <a:endParaRPr lang="en-US" dirty="0"/>
          </a:p>
        </p:txBody>
      </p:sp>
      <p:pic>
        <p:nvPicPr>
          <p:cNvPr id="2050" name="Picture 2" descr="C:\Users\neesk\Desktop\Media\100_1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99836"/>
            <a:ext cx="7696200" cy="480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76200"/>
            <a:ext cx="2438400" cy="494264"/>
          </a:xfrm>
        </p:spPr>
        <p:txBody>
          <a:bodyPr>
            <a:noAutofit/>
          </a:bodyPr>
          <a:lstStyle/>
          <a:p>
            <a:r>
              <a:rPr lang="en-US" sz="3600" dirty="0" smtClean="0"/>
              <a:t>Schedule</a:t>
            </a:r>
            <a:endParaRPr lang="en-US" sz="3600" dirty="0"/>
          </a:p>
        </p:txBody>
      </p:sp>
      <p:pic>
        <p:nvPicPr>
          <p:cNvPr id="4098" name="Picture 2" descr="C:\Users\neesk\Desktop\Media\one-school-one-book-stick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28" y="838199"/>
            <a:ext cx="3878580" cy="55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9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-152400"/>
            <a:ext cx="36576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Build the Hype!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6777317" cy="33527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Afternoon announcements</a:t>
            </a:r>
          </a:p>
          <a:p>
            <a:r>
              <a:rPr lang="en-US" dirty="0" smtClean="0"/>
              <a:t>All call </a:t>
            </a:r>
            <a:r>
              <a:rPr lang="en-US" dirty="0"/>
              <a:t>a</a:t>
            </a:r>
            <a:r>
              <a:rPr lang="en-US" dirty="0" smtClean="0"/>
              <a:t>nnouncements</a:t>
            </a:r>
          </a:p>
          <a:p>
            <a:r>
              <a:rPr lang="en-US" dirty="0" smtClean="0"/>
              <a:t>Morning news </a:t>
            </a:r>
            <a:r>
              <a:rPr lang="en-US" dirty="0"/>
              <a:t>s</a:t>
            </a:r>
            <a:r>
              <a:rPr lang="en-US" dirty="0" smtClean="0"/>
              <a:t>how</a:t>
            </a:r>
          </a:p>
          <a:p>
            <a:r>
              <a:rPr lang="en-US" dirty="0" smtClean="0"/>
              <a:t>Book </a:t>
            </a:r>
            <a:r>
              <a:rPr lang="en-US" dirty="0"/>
              <a:t>f</a:t>
            </a:r>
            <a:r>
              <a:rPr lang="en-US" dirty="0" smtClean="0"/>
              <a:t>air &amp; parent </a:t>
            </a:r>
            <a:r>
              <a:rPr lang="en-US" dirty="0"/>
              <a:t>e</a:t>
            </a:r>
            <a:r>
              <a:rPr lang="en-US" dirty="0" smtClean="0"/>
              <a:t>ducation </a:t>
            </a:r>
            <a:r>
              <a:rPr lang="en-US" dirty="0"/>
              <a:t>n</a:t>
            </a:r>
            <a:r>
              <a:rPr lang="en-US" dirty="0" smtClean="0"/>
              <a:t>ight</a:t>
            </a:r>
          </a:p>
          <a:p>
            <a:r>
              <a:rPr lang="en-US" dirty="0" smtClean="0"/>
              <a:t>Media center  &amp; classroom </a:t>
            </a:r>
            <a:r>
              <a:rPr lang="en-US" dirty="0"/>
              <a:t>p</a:t>
            </a:r>
            <a:r>
              <a:rPr lang="en-US" dirty="0" smtClean="0"/>
              <a:t>rojects</a:t>
            </a:r>
          </a:p>
          <a:p>
            <a:r>
              <a:rPr lang="en-US" dirty="0" smtClean="0"/>
              <a:t>Great opportunity for collaboration Art, Music, Technology, PE</a:t>
            </a:r>
          </a:p>
          <a:p>
            <a:r>
              <a:rPr lang="en-US" dirty="0" smtClean="0"/>
              <a:t>Trivia</a:t>
            </a:r>
          </a:p>
          <a:p>
            <a:r>
              <a:rPr lang="en-US" dirty="0" smtClean="0"/>
              <a:t>Prizes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 descr="C:\Users\neesk\Pictures\2013-03-05 Media Center iPad\Media Center iPad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00"/>
            <a:ext cx="6172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-21771"/>
            <a:ext cx="2918910" cy="722864"/>
          </a:xfrm>
        </p:spPr>
        <p:txBody>
          <a:bodyPr/>
          <a:lstStyle/>
          <a:p>
            <a:r>
              <a:rPr lang="en-US" dirty="0" smtClean="0"/>
              <a:t>Daily Trivia</a:t>
            </a:r>
            <a:endParaRPr lang="en-US" dirty="0"/>
          </a:p>
        </p:txBody>
      </p:sp>
      <p:pic>
        <p:nvPicPr>
          <p:cNvPr id="5" name="Content Placeholder 4" descr="C:\Users\neesk\Desktop\Media\100_26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508610" cy="56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5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-32657"/>
            <a:ext cx="1852110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Prizes!</a:t>
            </a:r>
            <a:endParaRPr lang="en-US" dirty="0"/>
          </a:p>
        </p:txBody>
      </p:sp>
      <p:pic>
        <p:nvPicPr>
          <p:cNvPr id="7" name="Picture 2" descr="C:\Users\neesk\Desktop\Media\100_26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356210" cy="551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0886"/>
            <a:ext cx="2667000" cy="5704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Creativity</a:t>
            </a:r>
            <a:endParaRPr lang="en-US" dirty="0"/>
          </a:p>
        </p:txBody>
      </p:sp>
      <p:pic>
        <p:nvPicPr>
          <p:cNvPr id="13314" name="Picture 2" descr="C:\Users\neesk\Desktop\Media\100_2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3954780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-76200"/>
            <a:ext cx="2819400" cy="722864"/>
          </a:xfrm>
        </p:spPr>
        <p:txBody>
          <a:bodyPr>
            <a:normAutofit/>
          </a:bodyPr>
          <a:lstStyle/>
          <a:p>
            <a:r>
              <a:rPr lang="en-US" dirty="0" err="1" smtClean="0"/>
              <a:t>a</a:t>
            </a:r>
            <a:r>
              <a:rPr lang="en-US" i="1" dirty="0" err="1" smtClean="0"/>
              <a:t>MAZE</a:t>
            </a:r>
            <a:r>
              <a:rPr lang="en-US" dirty="0" err="1" smtClean="0"/>
              <a:t>ing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5362" name="Picture 2" descr="C:\Users\neesk\Desktop\Media\100_2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02277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6019800" y="4599432"/>
            <a:ext cx="3810000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2690310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Book Fair</a:t>
            </a:r>
            <a:endParaRPr lang="en-US" dirty="0"/>
          </a:p>
        </p:txBody>
      </p:sp>
      <p:pic>
        <p:nvPicPr>
          <p:cNvPr id="9218" name="Picture 2" descr="C:\Users\neesk\Desktop\Media\100_2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42950"/>
            <a:ext cx="7421880" cy="556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57150"/>
            <a:ext cx="284271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Goodies for Humphrey</a:t>
            </a:r>
            <a:endParaRPr lang="en-US" dirty="0"/>
          </a:p>
        </p:txBody>
      </p:sp>
      <p:pic>
        <p:nvPicPr>
          <p:cNvPr id="16386" name="Picture 2" descr="C:\Users\neesk\Desktop\Media\100_2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001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0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219200"/>
            <a:ext cx="7609114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What's the Point?</a:t>
            </a:r>
            <a:br>
              <a:rPr lang="en-US" sz="6000" dirty="0" smtClean="0"/>
            </a:br>
            <a:r>
              <a:rPr lang="en-US" sz="2800" i="1" dirty="0" smtClean="0"/>
              <a:t>Encourage </a:t>
            </a:r>
            <a:r>
              <a:rPr lang="en-US" sz="2800" i="1" dirty="0"/>
              <a:t>p</a:t>
            </a:r>
            <a:r>
              <a:rPr lang="en-US" sz="2800" i="1" dirty="0" smtClean="0"/>
              <a:t>arents to READ ALOUD to </a:t>
            </a:r>
            <a:r>
              <a:rPr lang="en-US" sz="2800" i="1" dirty="0"/>
              <a:t>t</a:t>
            </a:r>
            <a:r>
              <a:rPr lang="en-US" sz="2800" i="1" dirty="0" smtClean="0"/>
              <a:t>heir  </a:t>
            </a:r>
            <a:r>
              <a:rPr lang="en-US" sz="2800" i="1" dirty="0"/>
              <a:t>c</a:t>
            </a:r>
            <a:r>
              <a:rPr lang="en-US" sz="2800" i="1" dirty="0" smtClean="0"/>
              <a:t>hildren </a:t>
            </a:r>
            <a:r>
              <a:rPr lang="en-US" sz="2800" i="1" dirty="0"/>
              <a:t>e</a:t>
            </a:r>
            <a:r>
              <a:rPr lang="en-US" sz="2800" i="1" dirty="0" smtClean="0"/>
              <a:t>veryday</a:t>
            </a:r>
            <a:endParaRPr lang="en-US" sz="6000" i="1" dirty="0"/>
          </a:p>
        </p:txBody>
      </p:sp>
      <p:pic>
        <p:nvPicPr>
          <p:cNvPr id="1026" name="Picture 2" descr="http://auburn56c.global2.vic.edu.au/files/2011/11/Pencil-Point-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144235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9648" y="2133600"/>
            <a:ext cx="6537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Children who are read to at home, read more on their own. </a:t>
            </a:r>
          </a:p>
          <a:p>
            <a:endParaRPr lang="en-US" sz="20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Children who are read to at home or at school make superior gains in reading comprehension and vocabulary.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Its never too late!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   Researchers also recommends reading aloud to   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    middle  and high school students to help      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    improve literacy skills.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5715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Krashen</a:t>
            </a:r>
            <a:r>
              <a:rPr lang="en-US" i="1" dirty="0" smtClean="0"/>
              <a:t> (2004)</a:t>
            </a:r>
          </a:p>
          <a:p>
            <a:r>
              <a:rPr lang="en-US" i="1" dirty="0" err="1" smtClean="0"/>
              <a:t>Zehr</a:t>
            </a:r>
            <a:r>
              <a:rPr lang="en-US" i="1" dirty="0" smtClean="0"/>
              <a:t> (2010)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7868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4657" y="0"/>
            <a:ext cx="4572000" cy="570464"/>
          </a:xfrm>
        </p:spPr>
        <p:txBody>
          <a:bodyPr>
            <a:noAutofit/>
          </a:bodyPr>
          <a:lstStyle/>
          <a:p>
            <a:r>
              <a:rPr lang="en-US" sz="2400" dirty="0" smtClean="0"/>
              <a:t>Bring Characters to Life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914400"/>
            <a:ext cx="6777317" cy="9144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Does she really dislike Humphrey, or is it all an act?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neesk\Desktop\Media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7162800" cy="471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061910" cy="570464"/>
          </a:xfrm>
        </p:spPr>
        <p:txBody>
          <a:bodyPr>
            <a:noAutofit/>
          </a:bodyPr>
          <a:lstStyle/>
          <a:p>
            <a:r>
              <a:rPr lang="en-US" sz="3200" dirty="0" smtClean="0"/>
              <a:t>Summer Reading</a:t>
            </a:r>
            <a:endParaRPr lang="en-US" sz="3200" dirty="0"/>
          </a:p>
        </p:txBody>
      </p:sp>
      <p:pic>
        <p:nvPicPr>
          <p:cNvPr id="1026" name="Picture 2" descr="http://eagerreaders.files.wordpress.com/2011/06/summer-according-to-humphr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-10886"/>
            <a:ext cx="2385510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11266" name="Picture 2" descr="C:\Users\neesk\Desktop\Media\100_26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2" b="3268"/>
          <a:stretch/>
        </p:blipFill>
        <p:spPr bwMode="auto">
          <a:xfrm>
            <a:off x="685800" y="1676400"/>
            <a:ext cx="777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6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10886"/>
            <a:ext cx="1852110" cy="646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6"/>
          <a:stretch/>
        </p:blipFill>
        <p:spPr bwMode="auto">
          <a:xfrm>
            <a:off x="1066800" y="685800"/>
            <a:ext cx="6858000" cy="568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8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024744" cy="1143000"/>
          </a:xfrm>
        </p:spPr>
        <p:txBody>
          <a:bodyPr/>
          <a:lstStyle/>
          <a:p>
            <a:r>
              <a:rPr lang="en-US" dirty="0" smtClean="0"/>
              <a:t>The Lemonade War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81600" y="10886"/>
            <a:ext cx="2080710" cy="646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Year Two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neesk\Pictures\2013-03-05 Media Center iPad\Media Center iPad 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526755" cy="48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94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5400" y="10886"/>
            <a:ext cx="2590800" cy="646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Before &amp; After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neesk\Pictures\03-05-2013\100_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86235"/>
            <a:ext cx="4038600" cy="568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eesk\Desktop\Media\Sugar Creek 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886235"/>
            <a:ext cx="4038600" cy="568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864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414710" cy="1143000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NetSCOPE</a:t>
            </a:r>
            <a:r>
              <a:rPr lang="en-US" sz="3000" dirty="0" smtClean="0"/>
              <a:t> </a:t>
            </a:r>
            <a:r>
              <a:rPr lang="en-US" sz="3000" dirty="0" smtClean="0"/>
              <a:t>Research and Inquiry Grant: Winthrop College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Partner with Alma Elementary </a:t>
            </a:r>
          </a:p>
          <a:p>
            <a:r>
              <a:rPr lang="en-US" dirty="0" smtClean="0"/>
              <a:t>Collect data</a:t>
            </a:r>
          </a:p>
          <a:p>
            <a:r>
              <a:rPr lang="en-US" dirty="0" smtClean="0"/>
              <a:t>Publish Results</a:t>
            </a:r>
          </a:p>
          <a:p>
            <a:endParaRPr lang="en-US" dirty="0"/>
          </a:p>
          <a:p>
            <a:r>
              <a:rPr lang="en-US" dirty="0" smtClean="0"/>
              <a:t>Questions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 smtClean="0"/>
              <a:t>Did someone in your home read aloud to you yesterday?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 smtClean="0"/>
              <a:t>How do you feel about reading?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sz="2000" i="1" dirty="0" smtClean="0"/>
              <a:t>Additional info collected: school, age, gender</a:t>
            </a:r>
          </a:p>
          <a:p>
            <a:pPr marL="68580" indent="0">
              <a:buNone/>
            </a:pPr>
            <a:endParaRPr lang="en-US" sz="2200" i="1" dirty="0" smtClean="0"/>
          </a:p>
          <a:p>
            <a:pPr marL="68580" indent="0">
              <a:buNone/>
            </a:pPr>
            <a:r>
              <a:rPr lang="en-US" sz="2200" i="1" dirty="0" smtClean="0">
                <a:hlinkClick r:id="rId2"/>
              </a:rPr>
              <a:t>Survey Link</a:t>
            </a:r>
            <a:endParaRPr lang="en-US" sz="2200" i="1" dirty="0" smtClean="0"/>
          </a:p>
          <a:p>
            <a:pPr marL="68580" indent="0">
              <a:buNone/>
            </a:pPr>
            <a:endParaRPr lang="en-US" dirty="0" smtClean="0"/>
          </a:p>
          <a:p>
            <a:pPr marL="525780" indent="-457200">
              <a:buFont typeface="+mj-lt"/>
              <a:buAutoNum type="arabicPeriod"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10200" y="10886"/>
            <a:ext cx="1852110" cy="646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$$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neesk\Pictures\2013-03-05 Media Center iPad\Media Center iPad 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2470288" cy="18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44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Will You </a:t>
            </a:r>
            <a:br>
              <a:rPr lang="en-US" dirty="0" smtClean="0"/>
            </a:br>
            <a:r>
              <a:rPr lang="en-US" dirty="0" smtClean="0"/>
              <a:t>Read to </a:t>
            </a:r>
            <a:br>
              <a:rPr lang="en-US" dirty="0" smtClean="0"/>
            </a:br>
            <a:r>
              <a:rPr lang="en-US" dirty="0" smtClean="0"/>
              <a:t>Me?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0" y="-76200"/>
            <a:ext cx="2057400" cy="7337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Modeling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neesk\Pictures\03-05-2013\100_0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90600"/>
            <a:ext cx="5105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67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5755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6777317" cy="3508977"/>
          </a:xfrm>
        </p:spPr>
        <p:txBody>
          <a:bodyPr/>
          <a:lstStyle/>
          <a:p>
            <a:r>
              <a:rPr lang="en-US" dirty="0" smtClean="0"/>
              <a:t>Elementary School </a:t>
            </a:r>
            <a:r>
              <a:rPr lang="en-US" dirty="0" smtClean="0"/>
              <a:t>Involvement</a:t>
            </a:r>
          </a:p>
          <a:p>
            <a:r>
              <a:rPr lang="en-US" dirty="0" smtClean="0"/>
              <a:t>One District One Book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10200" y="10886"/>
            <a:ext cx="1852110" cy="646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Goals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neesk\Pictures\2013-03-05 Media Center iPad\Media Center iPad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841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791499"/>
              </p:ext>
            </p:extLst>
          </p:nvPr>
        </p:nvGraphicFramePr>
        <p:xfrm>
          <a:off x="3746500" y="3084513"/>
          <a:ext cx="165100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ackager Shell Object" showAsIcon="1" r:id="rId3" imgW="1650960" imgH="686880" progId="Package">
                  <p:embed/>
                </p:oleObj>
              </mc:Choice>
              <mc:Fallback>
                <p:oleObj name="Packager Shell Object" showAsIcon="1" r:id="rId3" imgW="165096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6500" y="3084513"/>
                        <a:ext cx="1651000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827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534400" cy="11430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5400" dirty="0" smtClean="0"/>
              <a:t>How to Make it Happen</a:t>
            </a:r>
            <a:br>
              <a:rPr lang="en-US" sz="5400" dirty="0" smtClean="0"/>
            </a:br>
            <a:r>
              <a:rPr lang="en-US" sz="2800" i="1" dirty="0" smtClean="0"/>
              <a:t>In 5 easy steps…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0"/>
            <a:ext cx="6934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Join Read To Them Foundation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Form a committee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Choose a book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Communicate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READ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Have Fun!!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C:\Users\neesk\Desktop\Media\Sugar Creek 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668715" cy="326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5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528" y="1066800"/>
            <a:ext cx="7024744" cy="722864"/>
          </a:xfrm>
        </p:spPr>
        <p:txBody>
          <a:bodyPr/>
          <a:lstStyle/>
          <a:p>
            <a:r>
              <a:rPr lang="en-US" dirty="0" smtClean="0"/>
              <a:t>Step 1: Join Read to Them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6868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Lifetime Membership is $500.00 </a:t>
            </a:r>
            <a:r>
              <a:rPr lang="en-US" i="1" dirty="0" smtClean="0"/>
              <a:t>(Think GRANT!) </a:t>
            </a:r>
          </a:p>
          <a:p>
            <a:r>
              <a:rPr lang="en-US" dirty="0"/>
              <a:t>P</a:t>
            </a:r>
            <a:r>
              <a:rPr lang="en-US" dirty="0" smtClean="0"/>
              <a:t>rovide scripts, sample trivia, book recommendations </a:t>
            </a:r>
          </a:p>
          <a:p>
            <a:r>
              <a:rPr lang="en-US" dirty="0" smtClean="0"/>
              <a:t>Significant discounts on recommended titles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We saved over $1500.00 on 700 books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1026" name="Picture 2" descr="C:\Users\neesk\Desktop\Media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00400"/>
            <a:ext cx="4343400" cy="25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529" y="1066800"/>
            <a:ext cx="7024744" cy="799064"/>
          </a:xfrm>
        </p:spPr>
        <p:txBody>
          <a:bodyPr/>
          <a:lstStyle/>
          <a:p>
            <a:r>
              <a:rPr lang="en-US" dirty="0" smtClean="0"/>
              <a:t>Step 2: Form a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620000" cy="3508977"/>
          </a:xfrm>
        </p:spPr>
        <p:txBody>
          <a:bodyPr/>
          <a:lstStyle/>
          <a:p>
            <a:r>
              <a:rPr lang="en-US" dirty="0" smtClean="0"/>
              <a:t>Literacy Facilitator, Vice Principal, ESL Coordinator, Media Specialist</a:t>
            </a:r>
            <a:endParaRPr lang="en-US" dirty="0"/>
          </a:p>
        </p:txBody>
      </p:sp>
      <p:pic>
        <p:nvPicPr>
          <p:cNvPr id="4098" name="Picture 2" descr="C:\Users\neesk\Desktop\Media\Sugar Creek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124200"/>
            <a:ext cx="5257800" cy="349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914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Once you have your principal on board………..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024744" cy="5704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3: Choose a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4676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i="1" dirty="0" smtClean="0">
                <a:hlinkClick r:id="rId2" action="ppaction://hlinkfile"/>
              </a:rPr>
              <a:t>The </a:t>
            </a:r>
            <a:r>
              <a:rPr lang="en-US" i="1" dirty="0">
                <a:hlinkClick r:id="rId2" action="ppaction://hlinkfile"/>
              </a:rPr>
              <a:t>Trumpet of the Swan</a:t>
            </a:r>
            <a:r>
              <a:rPr lang="en-US" dirty="0"/>
              <a:t>, by E.B. White</a:t>
            </a:r>
          </a:p>
          <a:p>
            <a:r>
              <a:rPr lang="en-US" i="1" dirty="0">
                <a:hlinkClick r:id="rId3" action="ppaction://hlinkfile"/>
              </a:rPr>
              <a:t>The Indian in the Cupboard</a:t>
            </a:r>
            <a:r>
              <a:rPr lang="en-US" dirty="0">
                <a:hlinkClick r:id="rId3" action="ppaction://hlinkfile"/>
              </a:rPr>
              <a:t>,</a:t>
            </a:r>
            <a:r>
              <a:rPr lang="en-US" dirty="0"/>
              <a:t> by Lynne Reid Banks</a:t>
            </a:r>
          </a:p>
          <a:p>
            <a:r>
              <a:rPr lang="en-US" i="1" dirty="0">
                <a:hlinkClick r:id="rId4" action="ppaction://hlinkfile"/>
              </a:rPr>
              <a:t>Because of Winn-Dixie</a:t>
            </a:r>
            <a:r>
              <a:rPr lang="en-US" dirty="0"/>
              <a:t>, by Kate </a:t>
            </a:r>
            <a:r>
              <a:rPr lang="en-US" dirty="0" err="1"/>
              <a:t>DiCamillo</a:t>
            </a:r>
            <a:endParaRPr lang="en-US" dirty="0"/>
          </a:p>
          <a:p>
            <a:r>
              <a:rPr lang="en-US" i="1" dirty="0">
                <a:hlinkClick r:id="rId5" action="ppaction://hlinkfile"/>
              </a:rPr>
              <a:t>The BFG</a:t>
            </a:r>
            <a:r>
              <a:rPr lang="en-US" dirty="0"/>
              <a:t>, by Roald Dahl</a:t>
            </a:r>
          </a:p>
          <a:p>
            <a:r>
              <a:rPr lang="en-US" i="1" dirty="0">
                <a:hlinkClick r:id="rId6" action="ppaction://hlinkfile"/>
              </a:rPr>
              <a:t>Love That Dog</a:t>
            </a:r>
            <a:r>
              <a:rPr lang="en-US" dirty="0">
                <a:hlinkClick r:id="rId6" action="ppaction://hlinkfile"/>
              </a:rPr>
              <a:t>,</a:t>
            </a:r>
            <a:r>
              <a:rPr lang="en-US" dirty="0"/>
              <a:t> by Sharon Creech</a:t>
            </a:r>
          </a:p>
          <a:p>
            <a:r>
              <a:rPr lang="en-US" i="1" dirty="0">
                <a:hlinkClick r:id="rId7" action="ppaction://hlinkfile"/>
              </a:rPr>
              <a:t>Heartbeat</a:t>
            </a:r>
            <a:r>
              <a:rPr lang="en-US" dirty="0"/>
              <a:t>, by Sharon Creech</a:t>
            </a:r>
          </a:p>
          <a:p>
            <a:r>
              <a:rPr lang="en-US" i="1" dirty="0">
                <a:hlinkClick r:id="rId8" action="ppaction://hlinkfile"/>
              </a:rPr>
              <a:t>Mrs. </a:t>
            </a:r>
            <a:r>
              <a:rPr lang="en-US" i="1" dirty="0" err="1">
                <a:hlinkClick r:id="rId8" action="ppaction://hlinkfile"/>
              </a:rPr>
              <a:t>Frisby</a:t>
            </a:r>
            <a:r>
              <a:rPr lang="en-US" i="1" dirty="0">
                <a:hlinkClick r:id="rId8" action="ppaction://hlinkfile"/>
              </a:rPr>
              <a:t> and the Rats of NIMH</a:t>
            </a:r>
            <a:r>
              <a:rPr lang="en-US" dirty="0"/>
              <a:t>, by Robert C. O'Brien</a:t>
            </a:r>
          </a:p>
          <a:p>
            <a:r>
              <a:rPr lang="en-US" i="1" dirty="0">
                <a:hlinkClick r:id="rId9" action="ppaction://hlinkfile"/>
              </a:rPr>
              <a:t>Shiloh</a:t>
            </a:r>
            <a:r>
              <a:rPr lang="en-US" dirty="0">
                <a:hlinkClick r:id="rId9" action="ppaction://hlinkfile"/>
              </a:rPr>
              <a:t>,</a:t>
            </a:r>
            <a:r>
              <a:rPr lang="en-US" dirty="0"/>
              <a:t> by Phyllis Reynolds Naylor</a:t>
            </a:r>
          </a:p>
          <a:p>
            <a:r>
              <a:rPr lang="en-US" i="1" dirty="0">
                <a:hlinkClick r:id="rId10" action="ppaction://hlinkfile"/>
              </a:rPr>
              <a:t>Dominic</a:t>
            </a:r>
            <a:r>
              <a:rPr lang="en-US" dirty="0"/>
              <a:t>, by William </a:t>
            </a:r>
            <a:r>
              <a:rPr lang="en-US" dirty="0" err="1"/>
              <a:t>Steig</a:t>
            </a:r>
            <a:endParaRPr lang="en-US" dirty="0"/>
          </a:p>
          <a:p>
            <a:r>
              <a:rPr lang="en-US" i="1" dirty="0">
                <a:hlinkClick r:id="rId11" action="ppaction://hlinkfile"/>
              </a:rPr>
              <a:t>A Cricket in Times Square</a:t>
            </a:r>
            <a:r>
              <a:rPr lang="en-US" dirty="0">
                <a:hlinkClick r:id="rId11" action="ppaction://hlinkfile"/>
              </a:rPr>
              <a:t>,</a:t>
            </a:r>
            <a:r>
              <a:rPr lang="en-US" dirty="0"/>
              <a:t> by George Selden</a:t>
            </a:r>
          </a:p>
          <a:p>
            <a:r>
              <a:rPr lang="en-US" i="1" dirty="0" err="1">
                <a:hlinkClick r:id="rId12" action="ppaction://hlinkfile"/>
              </a:rPr>
              <a:t>Frindle</a:t>
            </a:r>
            <a:r>
              <a:rPr lang="en-US" dirty="0">
                <a:hlinkClick r:id="rId12" action="ppaction://hlinkfile"/>
              </a:rPr>
              <a:t>,</a:t>
            </a:r>
            <a:r>
              <a:rPr lang="en-US" dirty="0"/>
              <a:t> by Andrew Clements</a:t>
            </a:r>
          </a:p>
          <a:p>
            <a:r>
              <a:rPr lang="en-US" i="1" dirty="0">
                <a:hlinkClick r:id="rId13" action="ppaction://hlinkfile"/>
              </a:rPr>
              <a:t>A Barrel of Laughs, A Vale of Tear</a:t>
            </a:r>
            <a:r>
              <a:rPr lang="en-US" dirty="0">
                <a:hlinkClick r:id="rId13" action="ppaction://hlinkfile"/>
              </a:rPr>
              <a:t>s</a:t>
            </a:r>
            <a:r>
              <a:rPr lang="en-US" dirty="0"/>
              <a:t>, by Jules Feiffer</a:t>
            </a:r>
          </a:p>
          <a:p>
            <a:r>
              <a:rPr lang="en-US" i="1" dirty="0">
                <a:hlinkClick r:id="rId14" action="ppaction://hlinkfile"/>
              </a:rPr>
              <a:t>Bud, Not Buddy</a:t>
            </a:r>
            <a:r>
              <a:rPr lang="en-US" dirty="0"/>
              <a:t>, by Christopher Paul Curtis</a:t>
            </a:r>
          </a:p>
          <a:p>
            <a:r>
              <a:rPr lang="en-US" i="1" dirty="0">
                <a:hlinkClick r:id="rId15" action="ppaction://hlinkfile"/>
              </a:rPr>
              <a:t>The Miraculous Journey of Edward Tulane</a:t>
            </a:r>
            <a:r>
              <a:rPr lang="en-US" dirty="0"/>
              <a:t>, by Kate </a:t>
            </a:r>
            <a:r>
              <a:rPr lang="en-US" dirty="0" err="1"/>
              <a:t>DiCamillo</a:t>
            </a:r>
            <a:endParaRPr lang="en-US" dirty="0"/>
          </a:p>
          <a:p>
            <a:r>
              <a:rPr lang="en-US" i="1" dirty="0">
                <a:hlinkClick r:id="rId16" action="ppaction://hlinkfile"/>
              </a:rPr>
              <a:t>Island of the Blue Dolphins</a:t>
            </a:r>
            <a:r>
              <a:rPr lang="en-US" dirty="0"/>
              <a:t>, by Scott O'Dell</a:t>
            </a:r>
          </a:p>
          <a:p>
            <a:r>
              <a:rPr lang="en-US" i="1" dirty="0">
                <a:hlinkClick r:id="rId17" action="ppaction://hlinkfile"/>
              </a:rPr>
              <a:t>In the Year of the Boar and Jackie Robinson</a:t>
            </a:r>
            <a:r>
              <a:rPr lang="en-US" dirty="0"/>
              <a:t>, by Bette </a:t>
            </a:r>
            <a:r>
              <a:rPr lang="en-US" dirty="0" err="1"/>
              <a:t>Bao</a:t>
            </a:r>
            <a:r>
              <a:rPr lang="en-US" dirty="0"/>
              <a:t> Lord</a:t>
            </a:r>
          </a:p>
          <a:p>
            <a:r>
              <a:rPr lang="en-US" i="1" dirty="0">
                <a:hlinkClick r:id="rId18" action="ppaction://hlinkfile"/>
              </a:rPr>
              <a:t>The World According to Humphrey</a:t>
            </a:r>
            <a:r>
              <a:rPr lang="en-US" dirty="0"/>
              <a:t>, by Betty G. Birney</a:t>
            </a:r>
          </a:p>
          <a:p>
            <a:r>
              <a:rPr lang="en-US" i="1" dirty="0">
                <a:hlinkClick r:id="rId19" action="ppaction://hlinkfile"/>
              </a:rPr>
              <a:t>My Side of the Mountain</a:t>
            </a:r>
            <a:r>
              <a:rPr lang="en-US" dirty="0"/>
              <a:t>, by Jean </a:t>
            </a:r>
            <a:r>
              <a:rPr lang="en-US" dirty="0" err="1"/>
              <a:t>Cragihead</a:t>
            </a:r>
            <a:r>
              <a:rPr lang="en-US" dirty="0"/>
              <a:t> George</a:t>
            </a:r>
          </a:p>
          <a:p>
            <a:r>
              <a:rPr lang="en-US" i="1" dirty="0">
                <a:hlinkClick r:id="rId20" action="ppaction://hlinkfile"/>
              </a:rPr>
              <a:t>The Lion, the Witch, and the Wardrobe</a:t>
            </a:r>
            <a:r>
              <a:rPr lang="en-US" dirty="0"/>
              <a:t>, by C.S. Lewis</a:t>
            </a:r>
          </a:p>
          <a:p>
            <a:r>
              <a:rPr lang="en-US" i="1" dirty="0">
                <a:hlinkClick r:id="rId21" action="ppaction://hlinkfile"/>
              </a:rPr>
              <a:t>The Lemonade War</a:t>
            </a:r>
            <a:r>
              <a:rPr lang="en-US" dirty="0"/>
              <a:t>, by Jacqueline Davies</a:t>
            </a:r>
          </a:p>
          <a:p>
            <a:r>
              <a:rPr lang="en-US" i="1" dirty="0">
                <a:hlinkClick r:id="rId22" action="ppaction://hlinkfile"/>
              </a:rPr>
              <a:t>The Enormous Egg</a:t>
            </a:r>
            <a:r>
              <a:rPr lang="en-US" dirty="0"/>
              <a:t>, by </a:t>
            </a:r>
            <a:r>
              <a:rPr lang="en-US" dirty="0" smtClean="0"/>
              <a:t>Oliver Butterworth</a:t>
            </a:r>
            <a:endParaRPr lang="en-US" dirty="0"/>
          </a:p>
        </p:txBody>
      </p:sp>
      <p:pic>
        <p:nvPicPr>
          <p:cNvPr id="5122" name="Picture 2" descr="C:\Users\neesk\Desktop\Media\Summer Posters\reading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309372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7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</a:t>
            </a:r>
            <a:r>
              <a:rPr lang="en-US" smtClean="0"/>
              <a:t>: Communicate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33708" cy="350897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Meet with teachers</a:t>
            </a:r>
          </a:p>
          <a:p>
            <a:r>
              <a:rPr lang="en-US" dirty="0" smtClean="0"/>
              <a:t>Kick-off assembly</a:t>
            </a:r>
          </a:p>
          <a:p>
            <a:r>
              <a:rPr lang="en-US" dirty="0" smtClean="0"/>
              <a:t>All-call announcements</a:t>
            </a:r>
          </a:p>
          <a:p>
            <a:r>
              <a:rPr lang="en-US" dirty="0" smtClean="0"/>
              <a:t>Create a logo</a:t>
            </a:r>
          </a:p>
          <a:p>
            <a:r>
              <a:rPr lang="en-US" dirty="0" smtClean="0"/>
              <a:t>Letter</a:t>
            </a:r>
          </a:p>
          <a:p>
            <a:r>
              <a:rPr lang="en-US" dirty="0" smtClean="0"/>
              <a:t>Posters</a:t>
            </a:r>
          </a:p>
          <a:p>
            <a:r>
              <a:rPr lang="en-US" dirty="0" smtClean="0"/>
              <a:t>Invitation to district officials</a:t>
            </a:r>
          </a:p>
          <a:p>
            <a:r>
              <a:rPr lang="en-US" dirty="0" smtClean="0"/>
              <a:t>Photos of teachers reading to their children</a:t>
            </a:r>
            <a:endParaRPr lang="en-US" dirty="0"/>
          </a:p>
        </p:txBody>
      </p:sp>
      <p:pic>
        <p:nvPicPr>
          <p:cNvPr id="7170" name="Picture 2" descr="C:\Users\neesk\Pictures\03-05-2013\100_0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098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-152400"/>
            <a:ext cx="1538344" cy="762000"/>
          </a:xfrm>
        </p:spPr>
        <p:txBody>
          <a:bodyPr/>
          <a:lstStyle/>
          <a:p>
            <a:r>
              <a:rPr lang="en-US" dirty="0" smtClean="0"/>
              <a:t>Logo</a:t>
            </a:r>
            <a:endParaRPr lang="en-US" dirty="0"/>
          </a:p>
        </p:txBody>
      </p:sp>
      <p:pic>
        <p:nvPicPr>
          <p:cNvPr id="1026" name="Picture 2" descr="C:\Users\neesk\AppData\Local\Microsoft\Windows\Temporary Internet Files\Content.Outlook\2UQ4J1ES\osob-rib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9" y="609600"/>
            <a:ext cx="4648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SOB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OSOB Presentation</Template>
  <TotalTime>67</TotalTime>
  <Words>885</Words>
  <Application>Microsoft Office PowerPoint</Application>
  <PresentationFormat>On-screen Show (4:3)</PresentationFormat>
  <Paragraphs>183</Paragraphs>
  <Slides>39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OSOB Presentation</vt:lpstr>
      <vt:lpstr>Package</vt:lpstr>
      <vt:lpstr>PowerPoint Presentation</vt:lpstr>
      <vt:lpstr>    What is it? Annual Family Literacy Initiative Created by Read to Them Foundation</vt:lpstr>
      <vt:lpstr>What's the Point? Encourage parents to READ ALOUD to their  children everyday</vt:lpstr>
      <vt:lpstr> How to Make it Happen In 5 easy steps…</vt:lpstr>
      <vt:lpstr>Step 1: Join Read to Them</vt:lpstr>
      <vt:lpstr>Step 2: Form a Committee</vt:lpstr>
      <vt:lpstr>Step 3: Choose a Book</vt:lpstr>
      <vt:lpstr>Step 4: Communicate</vt:lpstr>
      <vt:lpstr>Logo</vt:lpstr>
      <vt:lpstr>T-shirts</vt:lpstr>
      <vt:lpstr>Banner</vt:lpstr>
      <vt:lpstr>Posters</vt:lpstr>
      <vt:lpstr>Invitations for VIP</vt:lpstr>
      <vt:lpstr>Email Invitation</vt:lpstr>
      <vt:lpstr>Modeling Posters</vt:lpstr>
      <vt:lpstr>Paint the Rock</vt:lpstr>
      <vt:lpstr>Assembly Skit</vt:lpstr>
      <vt:lpstr>Assembly Skit</vt:lpstr>
      <vt:lpstr>Modeling</vt:lpstr>
      <vt:lpstr>Humphrey</vt:lpstr>
      <vt:lpstr>Step 5: READ!</vt:lpstr>
      <vt:lpstr>Schedule</vt:lpstr>
      <vt:lpstr>Build the Hype!</vt:lpstr>
      <vt:lpstr>Daily Trivia</vt:lpstr>
      <vt:lpstr>Prizes!</vt:lpstr>
      <vt:lpstr>Creativity</vt:lpstr>
      <vt:lpstr>aMAZEing!</vt:lpstr>
      <vt:lpstr>Book Fair</vt:lpstr>
      <vt:lpstr>Goodies for Humphrey</vt:lpstr>
      <vt:lpstr>Bring Characters to Life</vt:lpstr>
      <vt:lpstr>Summer Reading</vt:lpstr>
      <vt:lpstr>Response</vt:lpstr>
      <vt:lpstr>Budget</vt:lpstr>
      <vt:lpstr>The Lemonade War</vt:lpstr>
      <vt:lpstr>PowerPoint Presentation</vt:lpstr>
      <vt:lpstr>NetSCOPE Research and Inquiry Grant: Winthrop College</vt:lpstr>
      <vt:lpstr>       Will You  Read to  Me?</vt:lpstr>
      <vt:lpstr>Goals</vt:lpstr>
      <vt:lpstr>PowerPoint Presentation</vt:lpstr>
    </vt:vector>
  </TitlesOfParts>
  <Company>Fort Mill School District Four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Nees</dc:creator>
  <cp:lastModifiedBy>Kimberly Nees</cp:lastModifiedBy>
  <cp:revision>8</cp:revision>
  <dcterms:created xsi:type="dcterms:W3CDTF">2013-01-23T19:19:16Z</dcterms:created>
  <dcterms:modified xsi:type="dcterms:W3CDTF">2013-03-05T21:32:34Z</dcterms:modified>
</cp:coreProperties>
</file>