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95" r:id="rId2"/>
    <p:sldId id="297" r:id="rId3"/>
    <p:sldId id="256" r:id="rId4"/>
    <p:sldId id="258" r:id="rId5"/>
    <p:sldId id="257" r:id="rId6"/>
    <p:sldId id="259" r:id="rId7"/>
    <p:sldId id="260" r:id="rId8"/>
    <p:sldId id="261" r:id="rId9"/>
    <p:sldId id="262" r:id="rId10"/>
    <p:sldId id="263" r:id="rId11"/>
    <p:sldId id="300" r:id="rId12"/>
    <p:sldId id="275" r:id="rId13"/>
    <p:sldId id="276" r:id="rId14"/>
    <p:sldId id="265" r:id="rId15"/>
    <p:sldId id="266" r:id="rId16"/>
    <p:sldId id="267" r:id="rId17"/>
    <p:sldId id="268" r:id="rId18"/>
    <p:sldId id="269" r:id="rId19"/>
    <p:sldId id="271" r:id="rId20"/>
    <p:sldId id="270" r:id="rId21"/>
    <p:sldId id="294" r:id="rId22"/>
    <p:sldId id="273" r:id="rId23"/>
    <p:sldId id="302" r:id="rId24"/>
    <p:sldId id="287" r:id="rId25"/>
    <p:sldId id="301" r:id="rId26"/>
    <p:sldId id="264" r:id="rId27"/>
    <p:sldId id="272" r:id="rId28"/>
    <p:sldId id="274" r:id="rId29"/>
    <p:sldId id="278" r:id="rId30"/>
    <p:sldId id="281" r:id="rId31"/>
    <p:sldId id="282" r:id="rId32"/>
    <p:sldId id="284" r:id="rId33"/>
    <p:sldId id="279" r:id="rId34"/>
    <p:sldId id="285" r:id="rId35"/>
    <p:sldId id="283" r:id="rId36"/>
    <p:sldId id="286" r:id="rId37"/>
    <p:sldId id="280" r:id="rId38"/>
    <p:sldId id="277" r:id="rId39"/>
    <p:sldId id="288" r:id="rId40"/>
    <p:sldId id="303" r:id="rId41"/>
    <p:sldId id="298" r:id="rId42"/>
    <p:sldId id="299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820" autoAdjust="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EC26F-8B51-4E1F-9188-4ACB3F9306E6}" type="datetimeFigureOut">
              <a:rPr lang="en-US" smtClean="0"/>
              <a:pPr/>
              <a:t>6/7/2013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D9E70-0370-4A88-B7ED-D1E7DAC360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72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Meet with teachers, NO WORK!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D9E70-0370-4A88-B7ED-D1E7DAC3603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6047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Sticker was on the inside cover of each book to keep families</a:t>
            </a:r>
            <a:r>
              <a:rPr lang="en-US" baseline="0" dirty="0" smtClean="0"/>
              <a:t> on track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D9E70-0370-4A88-B7ED-D1E7DAC3603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712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Trivia was announced on morning announcements each 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D9E70-0370-4A88-B7ED-D1E7DAC3603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415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kids loved these foam fingers!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D9E70-0370-4A88-B7ED-D1E7DAC3603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3812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wrote books about and for Humphrey and made tons of posters to decorate the school.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D9E70-0370-4A88-B7ED-D1E7DAC3603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992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Kids offered to build mazes for Humphrey this is one of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D9E70-0370-4A88-B7ED-D1E7DAC3603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40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Hamster items sold-out!!</a:t>
            </a:r>
            <a:r>
              <a:rPr lang="en-US" baseline="0" dirty="0" smtClean="0"/>
              <a:t> Family Night during book fair.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D9E70-0370-4A88-B7ED-D1E7DAC3603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5366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Kids had a blast bringing in treats for Humphrey!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D9E70-0370-4A88-B7ED-D1E7DAC3603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3460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Mrs. Nees (</a:t>
            </a:r>
            <a:r>
              <a:rPr lang="en-US" dirty="0" err="1" smtClean="0"/>
              <a:t>kinda</a:t>
            </a:r>
            <a:r>
              <a:rPr lang="en-US" dirty="0" smtClean="0"/>
              <a:t>’) liked Humphrey,</a:t>
            </a:r>
            <a:r>
              <a:rPr lang="en-US" baseline="0" dirty="0" smtClean="0"/>
              <a:t> but it was work to keep his cage clean. Stephen helped every week.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D9E70-0370-4A88-B7ED-D1E7DAC3603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6421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sold over 100 Summer According to Humphrey books!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D9E70-0370-4A88-B7ED-D1E7DAC36033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1062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Tons</a:t>
            </a:r>
            <a:r>
              <a:rPr lang="en-US" baseline="0" dirty="0" smtClean="0"/>
              <a:t> of comments and this note from a parent about how it brought their family closer together.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D9E70-0370-4A88-B7ED-D1E7DAC3603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812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ESTablished</a:t>
            </a:r>
            <a:r>
              <a:rPr lang="en-US" baseline="0" dirty="0" smtClean="0"/>
              <a:t>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D9E70-0370-4A88-B7ED-D1E7DAC3603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82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Program total was just under $5000.00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D9E70-0370-4A88-B7ED-D1E7DAC3603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83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Wear the same </a:t>
            </a:r>
            <a:r>
              <a:rPr lang="en-US" dirty="0" err="1" smtClean="0"/>
              <a:t>Tshirts</a:t>
            </a:r>
            <a:r>
              <a:rPr lang="en-US" dirty="0" smtClean="0"/>
              <a:t> year after year…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D9E70-0370-4A88-B7ED-D1E7DAC3603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20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posters</a:t>
            </a:r>
            <a:r>
              <a:rPr lang="en-US" baseline="0" dirty="0" smtClean="0"/>
              <a:t> were hung everywhere!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D9E70-0370-4A88-B7ED-D1E7DAC3603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94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had several district employees attend the assembly skit. This will help spread the word</a:t>
            </a:r>
            <a:r>
              <a:rPr lang="en-US" baseline="0" dirty="0" smtClean="0"/>
              <a:t> about the program.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D9E70-0370-4A88-B7ED-D1E7DAC3603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03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Principal, Custodian and Media</a:t>
            </a:r>
            <a:r>
              <a:rPr lang="en-US" baseline="0" dirty="0" smtClean="0"/>
              <a:t> Specialist played the three main characters in the book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D9E70-0370-4A88-B7ED-D1E7DAC3603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0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Teachers got on stage with their children to model the read aloud concept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D9E70-0370-4A88-B7ED-D1E7DAC3603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538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Yes, a LIVE Hamster! He has since been adopted by a very NICE family!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D9E70-0370-4A88-B7ED-D1E7DAC3603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58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Each family got a book (the</a:t>
            </a:r>
            <a:r>
              <a:rPr lang="en-US" baseline="0" dirty="0" smtClean="0"/>
              <a:t> book was passed out to the youngest child). Also every staff member at the school got one.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D9E70-0370-4A88-B7ED-D1E7DAC3603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559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85632865-799E-4A87-9795-25312532E1EA}" type="datetimeFigureOut">
              <a:rPr lang="en-US" smtClean="0"/>
              <a:pPr/>
              <a:t>6/7/2013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BB73AA9-0F1C-448C-89C0-5DE9506FA0A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2865-799E-4A87-9795-25312532E1EA}" type="datetimeFigureOut">
              <a:rPr lang="en-US" smtClean="0"/>
              <a:pPr/>
              <a:t>6/7/2013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73AA9-0F1C-448C-89C0-5DE9506FA0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2865-799E-4A87-9795-25312532E1EA}" type="datetimeFigureOut">
              <a:rPr lang="en-US" smtClean="0"/>
              <a:pPr/>
              <a:t>6/7/2013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73AA9-0F1C-448C-89C0-5DE9506FA0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2F104A3-75E2-4F73-BADE-3F2C07D5B0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17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2865-799E-4A87-9795-25312532E1EA}" type="datetimeFigureOut">
              <a:rPr lang="en-US" smtClean="0"/>
              <a:pPr/>
              <a:t>6/7/2013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73AA9-0F1C-448C-89C0-5DE9506FA0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2865-799E-4A87-9795-25312532E1EA}" type="datetimeFigureOut">
              <a:rPr lang="en-US" smtClean="0"/>
              <a:pPr/>
              <a:t>6/7/2013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73AA9-0F1C-448C-89C0-5DE9506FA0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2865-799E-4A87-9795-25312532E1EA}" type="datetimeFigureOut">
              <a:rPr lang="en-US" smtClean="0"/>
              <a:pPr/>
              <a:t>6/7/2013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73AA9-0F1C-448C-89C0-5DE9506FA0A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2865-799E-4A87-9795-25312532E1EA}" type="datetimeFigureOut">
              <a:rPr lang="en-US" smtClean="0"/>
              <a:pPr/>
              <a:t>6/7/2013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73AA9-0F1C-448C-89C0-5DE9506FA0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2865-799E-4A87-9795-25312532E1EA}" type="datetimeFigureOut">
              <a:rPr lang="en-US" smtClean="0"/>
              <a:pPr/>
              <a:t>6/7/2013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73AA9-0F1C-448C-89C0-5DE9506FA0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2865-799E-4A87-9795-25312532E1EA}" type="datetimeFigureOut">
              <a:rPr lang="en-US" smtClean="0"/>
              <a:pPr/>
              <a:t>6/7/2013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73AA9-0F1C-448C-89C0-5DE9506FA0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2865-799E-4A87-9795-25312532E1EA}" type="datetimeFigureOut">
              <a:rPr lang="en-US" smtClean="0"/>
              <a:pPr/>
              <a:t>6/7/2013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73AA9-0F1C-448C-89C0-5DE9506FA0A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2865-799E-4A87-9795-25312532E1EA}" type="datetimeFigureOut">
              <a:rPr lang="en-US" smtClean="0"/>
              <a:pPr/>
              <a:t>6/7/2013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73AA9-0F1C-448C-89C0-5DE9506FA0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85632865-799E-4A87-9795-25312532E1EA}" type="datetimeFigureOut">
              <a:rPr lang="en-US" smtClean="0"/>
              <a:pPr/>
              <a:t>6/7/2013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BB73AA9-0F1C-448C-89C0-5DE9506FA0A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youtube.com/watch?v=Yz9DL5ZtQ7s&amp;list=AL94UKMTqg-9Ce1zJDBpSClfcp9MtaIwYk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readtothem.org/our-programs/our-books/frisby.php" TargetMode="External"/><Relationship Id="rId13" Type="http://schemas.openxmlformats.org/officeDocument/2006/relationships/hyperlink" Target="http://readtothem.org/our-programs/our-books/BLVT.php" TargetMode="External"/><Relationship Id="rId18" Type="http://schemas.openxmlformats.org/officeDocument/2006/relationships/hyperlink" Target="http://readtothem.org/our-programs/our-books/WAH.php" TargetMode="External"/><Relationship Id="rId3" Type="http://schemas.openxmlformats.org/officeDocument/2006/relationships/hyperlink" Target="http://readtothem.org/our-programs/our-books/indiancupboard.php" TargetMode="External"/><Relationship Id="rId21" Type="http://schemas.openxmlformats.org/officeDocument/2006/relationships/hyperlink" Target="http://readtothem.org/our-programs/our-books/Lem.php" TargetMode="External"/><Relationship Id="rId7" Type="http://schemas.openxmlformats.org/officeDocument/2006/relationships/hyperlink" Target="http://readtothem.org/our-programs/our-books/heartbeat.php" TargetMode="External"/><Relationship Id="rId12" Type="http://schemas.openxmlformats.org/officeDocument/2006/relationships/hyperlink" Target="http://readtothem.org/our-programs/our-books/frindle.php" TargetMode="External"/><Relationship Id="rId17" Type="http://schemas.openxmlformats.org/officeDocument/2006/relationships/hyperlink" Target="http://readtothem.org/our-programs/our-books/BBL.php" TargetMode="External"/><Relationship Id="rId2" Type="http://schemas.openxmlformats.org/officeDocument/2006/relationships/hyperlink" Target="http://readtothem.org/our-programs/our-books/trumpet-of-the-swan.php" TargetMode="External"/><Relationship Id="rId16" Type="http://schemas.openxmlformats.org/officeDocument/2006/relationships/hyperlink" Target="http://readtothem.org/our-programs/our-books/IBD.php" TargetMode="External"/><Relationship Id="rId20" Type="http://schemas.openxmlformats.org/officeDocument/2006/relationships/hyperlink" Target="http://readtothem.org/our-programs/our-books/LWW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eadtothem.org/our-programs/our-books/lovethatdog.php" TargetMode="External"/><Relationship Id="rId11" Type="http://schemas.openxmlformats.org/officeDocument/2006/relationships/hyperlink" Target="http://readtothem.org/our-programs/our-books/cricket.php" TargetMode="External"/><Relationship Id="rId5" Type="http://schemas.openxmlformats.org/officeDocument/2006/relationships/hyperlink" Target="http://readtothem.org/our-programs/our-books/BFG.php" TargetMode="External"/><Relationship Id="rId15" Type="http://schemas.openxmlformats.org/officeDocument/2006/relationships/hyperlink" Target="http://readtothem.org/our-programs/our-books/ET.php" TargetMode="External"/><Relationship Id="rId23" Type="http://schemas.openxmlformats.org/officeDocument/2006/relationships/image" Target="../media/image9.jpeg"/><Relationship Id="rId10" Type="http://schemas.openxmlformats.org/officeDocument/2006/relationships/hyperlink" Target="http://readtothem.org/our-programs/our-books/dominic.php" TargetMode="External"/><Relationship Id="rId19" Type="http://schemas.openxmlformats.org/officeDocument/2006/relationships/hyperlink" Target="http://readtothem.org/our-programs/our-books/MSM.php" TargetMode="External"/><Relationship Id="rId4" Type="http://schemas.openxmlformats.org/officeDocument/2006/relationships/hyperlink" Target="http://readtothem.org/our-programs/our-books/winndixie.php" TargetMode="External"/><Relationship Id="rId9" Type="http://schemas.openxmlformats.org/officeDocument/2006/relationships/hyperlink" Target="http://readtothem.org/our-programs/our-books/shiloh.php" TargetMode="External"/><Relationship Id="rId14" Type="http://schemas.openxmlformats.org/officeDocument/2006/relationships/hyperlink" Target="http://readtothem.org/our-programs/our-books/BNB.php" TargetMode="External"/><Relationship Id="rId22" Type="http://schemas.openxmlformats.org/officeDocument/2006/relationships/hyperlink" Target="http://readtothem.org/our-programs/our-books/Egg.ph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NetSCOPE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Research &amp; Inquiry Grant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Alma Elementary</a:t>
            </a:r>
          </a:p>
          <a:p>
            <a:r>
              <a:rPr lang="en-US" dirty="0" smtClean="0"/>
              <a:t>Sugar Creek Elementary</a:t>
            </a:r>
          </a:p>
          <a:p>
            <a:r>
              <a:rPr lang="en-US" dirty="0" smtClean="0"/>
              <a:t>Winthrop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40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4</a:t>
            </a:r>
            <a:r>
              <a:rPr lang="en-US" smtClean="0"/>
              <a:t>: Communicate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23652"/>
            <a:ext cx="7033708" cy="350897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Meet with teachers</a:t>
            </a:r>
          </a:p>
          <a:p>
            <a:r>
              <a:rPr lang="en-US" dirty="0" smtClean="0"/>
              <a:t>Kick-off assembly</a:t>
            </a:r>
          </a:p>
          <a:p>
            <a:r>
              <a:rPr lang="en-US" dirty="0" smtClean="0"/>
              <a:t>All-call announcements</a:t>
            </a:r>
          </a:p>
          <a:p>
            <a:r>
              <a:rPr lang="en-US" dirty="0" smtClean="0"/>
              <a:t>Create a logo</a:t>
            </a:r>
          </a:p>
          <a:p>
            <a:r>
              <a:rPr lang="en-US" dirty="0" smtClean="0"/>
              <a:t>Letter</a:t>
            </a:r>
          </a:p>
          <a:p>
            <a:r>
              <a:rPr lang="en-US" dirty="0" smtClean="0"/>
              <a:t>Posters</a:t>
            </a:r>
          </a:p>
          <a:p>
            <a:r>
              <a:rPr lang="en-US" dirty="0" smtClean="0"/>
              <a:t>Invitation to district officials</a:t>
            </a:r>
          </a:p>
          <a:p>
            <a:r>
              <a:rPr lang="en-US" dirty="0" smtClean="0"/>
              <a:t>Photos of teachers reading to their children</a:t>
            </a:r>
            <a:endParaRPr lang="en-US" dirty="0"/>
          </a:p>
        </p:txBody>
      </p:sp>
      <p:pic>
        <p:nvPicPr>
          <p:cNvPr id="7170" name="Picture 2" descr="C:\Users\neesk\Pictures\03-05-2013\100_01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09800"/>
            <a:ext cx="3352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93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h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24235">
            <a:off x="6222586" y="1309474"/>
            <a:ext cx="2659023" cy="409165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7" name="Picture 9" descr="alma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370817">
            <a:off x="964062" y="1268584"/>
            <a:ext cx="4702101" cy="36217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8" name="AutoShape 10"/>
          <p:cNvSpPr>
            <a:spLocks noChangeArrowheads="1"/>
          </p:cNvSpPr>
          <p:nvPr/>
        </p:nvSpPr>
        <p:spPr bwMode="auto">
          <a:xfrm rot="-684175">
            <a:off x="304800" y="1219200"/>
            <a:ext cx="1143000" cy="9906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 rot="834604">
            <a:off x="7620000" y="5257800"/>
            <a:ext cx="1143000" cy="9906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541234" y="5149192"/>
            <a:ext cx="537245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 smtClean="0">
                <a:latin typeface="Snap ITC" pitchFamily="82" charset="0"/>
              </a:rPr>
              <a:t>2013 Kickoff</a:t>
            </a:r>
            <a:endParaRPr lang="en-US" sz="4400" b="1" dirty="0">
              <a:latin typeface="Snap ITC" pitchFamily="82" charset="0"/>
            </a:endParaRPr>
          </a:p>
        </p:txBody>
      </p:sp>
      <p:sp>
        <p:nvSpPr>
          <p:cNvPr id="2061" name="Rectangle 13"/>
          <p:cNvSpPr>
            <a:spLocks noChangeArrowheads="1"/>
          </p:cNvSpPr>
          <p:nvPr/>
        </p:nvSpPr>
        <p:spPr bwMode="auto">
          <a:xfrm>
            <a:off x="0" y="6324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1400" dirty="0">
                <a:hlinkClick r:id="rId4"/>
              </a:rPr>
              <a:t>http://www.youtube.com/watch?v=Yz9DL5ZtQ7s&amp;list=AL94UKMTqg-9Ce1zJDBpSClfcp9MtaIwYk</a:t>
            </a:r>
            <a:r>
              <a:rPr lang="en-US" sz="1400" dirty="0"/>
              <a:t/>
            </a:r>
            <a:br>
              <a:rPr lang="en-US" sz="1400" dirty="0"/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1371122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0" y="-152400"/>
            <a:ext cx="1538344" cy="762000"/>
          </a:xfrm>
        </p:spPr>
        <p:txBody>
          <a:bodyPr/>
          <a:lstStyle/>
          <a:p>
            <a:r>
              <a:rPr lang="en-US" dirty="0" smtClean="0"/>
              <a:t>Logo</a:t>
            </a:r>
            <a:endParaRPr lang="en-US" dirty="0"/>
          </a:p>
        </p:txBody>
      </p:sp>
      <p:pic>
        <p:nvPicPr>
          <p:cNvPr id="1026" name="Picture 2" descr="C:\Users\neesk\AppData\Local\Microsoft\Windows\Temporary Internet Files\Content.Outlook\2UQ4J1ES\osob-ribb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29" y="609600"/>
            <a:ext cx="46482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43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0"/>
            <a:ext cx="1928310" cy="722864"/>
          </a:xfrm>
        </p:spPr>
        <p:txBody>
          <a:bodyPr/>
          <a:lstStyle/>
          <a:p>
            <a:r>
              <a:rPr lang="en-US" dirty="0" smtClean="0"/>
              <a:t>T-shirts</a:t>
            </a:r>
            <a:endParaRPr lang="en-US" dirty="0"/>
          </a:p>
        </p:txBody>
      </p:sp>
      <p:pic>
        <p:nvPicPr>
          <p:cNvPr id="5" name="Picture 3" descr="C:\Users\neesk\Desktop\Media\100_26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08116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35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0" y="-76200"/>
            <a:ext cx="1981200" cy="722864"/>
          </a:xfrm>
        </p:spPr>
        <p:txBody>
          <a:bodyPr/>
          <a:lstStyle/>
          <a:p>
            <a:r>
              <a:rPr lang="en-US" dirty="0" smtClean="0"/>
              <a:t>Banner</a:t>
            </a:r>
            <a:endParaRPr lang="en-US" dirty="0"/>
          </a:p>
        </p:txBody>
      </p:sp>
      <p:pic>
        <p:nvPicPr>
          <p:cNvPr id="1026" name="Picture 2" descr="C:\Users\neesk\Desktop\Media\Sugar Creek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762000"/>
            <a:ext cx="4639488" cy="560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" y="2057400"/>
            <a:ext cx="2590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ALL OF OUR GRAPHICS WERE DESIGNED BY PARENT VOLUNTEERS!</a:t>
            </a:r>
            <a:endParaRPr lang="en-US" sz="2400" b="1" dirty="0">
              <a:solidFill>
                <a:srgbClr val="FF0000"/>
              </a:solidFill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7900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21771"/>
            <a:ext cx="1872323" cy="570464"/>
          </a:xfrm>
        </p:spPr>
        <p:txBody>
          <a:bodyPr>
            <a:noAutofit/>
          </a:bodyPr>
          <a:lstStyle/>
          <a:p>
            <a:r>
              <a:rPr lang="en-US" dirty="0" smtClean="0"/>
              <a:t>Posters</a:t>
            </a:r>
            <a:endParaRPr lang="en-US" dirty="0"/>
          </a:p>
        </p:txBody>
      </p:sp>
      <p:pic>
        <p:nvPicPr>
          <p:cNvPr id="2050" name="Picture 2" descr="C:\Users\neesk\Desktop\Media\Sugar Creek 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762000"/>
            <a:ext cx="354437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neesk\Desktop\Media\Sugar Creek 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42" y="223622"/>
            <a:ext cx="227852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neesk\Desktop\Media\Sugar Creek 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053" y="1692729"/>
            <a:ext cx="860777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neesk\Desktop\Media\Sugar Creek 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356" y="1198359"/>
            <a:ext cx="983127" cy="147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neesk\Desktop\Media\Sugar Creek 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665" y="3048000"/>
            <a:ext cx="227852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neesk\Desktop\Media\Sugar Creek 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214257"/>
            <a:ext cx="860777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neesk\Desktop\Media\Sugar Creek 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50129"/>
            <a:ext cx="860777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neesk\Desktop\Media\Sugar Creek 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181600"/>
            <a:ext cx="860777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neesk\Desktop\Media\Sugar Creek 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761015"/>
            <a:ext cx="860777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95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-76200"/>
            <a:ext cx="4419600" cy="722864"/>
          </a:xfrm>
        </p:spPr>
        <p:txBody>
          <a:bodyPr>
            <a:normAutofit/>
          </a:bodyPr>
          <a:lstStyle/>
          <a:p>
            <a:r>
              <a:rPr lang="en-US" sz="3300" dirty="0" smtClean="0"/>
              <a:t>Invitations for VIP</a:t>
            </a:r>
            <a:endParaRPr lang="en-US" sz="3300" dirty="0"/>
          </a:p>
        </p:txBody>
      </p:sp>
      <p:pic>
        <p:nvPicPr>
          <p:cNvPr id="3074" name="Picture 2" descr="C:\Users\neesk\Desktop\Media\one-school-one-book-invite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66800"/>
            <a:ext cx="6553200" cy="507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69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76200"/>
            <a:ext cx="3962400" cy="544286"/>
          </a:xfrm>
        </p:spPr>
        <p:txBody>
          <a:bodyPr>
            <a:noAutofit/>
          </a:bodyPr>
          <a:lstStyle/>
          <a:p>
            <a:r>
              <a:rPr lang="en-US" sz="3600" dirty="0" smtClean="0"/>
              <a:t>Email Invitation</a:t>
            </a:r>
            <a:endParaRPr lang="en-US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6" r="1418" b="42978"/>
          <a:stretch/>
        </p:blipFill>
        <p:spPr bwMode="auto">
          <a:xfrm>
            <a:off x="685800" y="874121"/>
            <a:ext cx="7848600" cy="545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434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152400"/>
            <a:ext cx="4038600" cy="494264"/>
          </a:xfrm>
        </p:spPr>
        <p:txBody>
          <a:bodyPr>
            <a:noAutofit/>
          </a:bodyPr>
          <a:lstStyle/>
          <a:p>
            <a:r>
              <a:rPr lang="en-US" sz="3300" dirty="0" smtClean="0"/>
              <a:t>Modeling Posters</a:t>
            </a:r>
            <a:endParaRPr lang="en-US" sz="3300" dirty="0"/>
          </a:p>
        </p:txBody>
      </p:sp>
      <p:pic>
        <p:nvPicPr>
          <p:cNvPr id="5122" name="Picture 2" descr="C:\Users\neesk\Desktop\Media\Sugar Creek 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86" y="685800"/>
            <a:ext cx="8033657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95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0"/>
            <a:ext cx="3733800" cy="5704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Paint the Rock</a:t>
            </a:r>
            <a:endParaRPr lang="en-US" dirty="0"/>
          </a:p>
        </p:txBody>
      </p:sp>
      <p:pic>
        <p:nvPicPr>
          <p:cNvPr id="1026" name="Picture 2" descr="C:\Users\neesk\Desktop\Media\0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02129"/>
            <a:ext cx="38100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neesk\Pictures\03-05-2013\100_01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02130"/>
            <a:ext cx="4053840" cy="588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9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414710" cy="1143000"/>
          </a:xfrm>
        </p:spPr>
        <p:txBody>
          <a:bodyPr>
            <a:normAutofit/>
          </a:bodyPr>
          <a:lstStyle/>
          <a:p>
            <a:r>
              <a:rPr lang="en-US" sz="3000" dirty="0" err="1" smtClean="0"/>
              <a:t>NetSCOPE</a:t>
            </a:r>
            <a:r>
              <a:rPr lang="en-US" sz="3000" dirty="0" smtClean="0"/>
              <a:t> Research and Inquiry Grant: Winthrop College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Partner with Alma Elementary </a:t>
            </a:r>
          </a:p>
          <a:p>
            <a:r>
              <a:rPr lang="en-US" dirty="0" smtClean="0"/>
              <a:t>Collect data</a:t>
            </a:r>
          </a:p>
          <a:p>
            <a:r>
              <a:rPr lang="en-US" dirty="0" smtClean="0"/>
              <a:t>Publish Results</a:t>
            </a:r>
          </a:p>
          <a:p>
            <a:endParaRPr lang="en-US" dirty="0"/>
          </a:p>
          <a:p>
            <a:r>
              <a:rPr lang="en-US" dirty="0" smtClean="0"/>
              <a:t>Questions</a:t>
            </a:r>
          </a:p>
          <a:p>
            <a:pPr marL="525780" indent="-457200">
              <a:buFont typeface="+mj-lt"/>
              <a:buAutoNum type="arabicPeriod"/>
            </a:pPr>
            <a:r>
              <a:rPr lang="en-US" dirty="0" smtClean="0"/>
              <a:t>Did someone in your home read aloud to you yesterday?</a:t>
            </a:r>
          </a:p>
          <a:p>
            <a:pPr marL="525780" indent="-457200">
              <a:buFont typeface="+mj-lt"/>
              <a:buAutoNum type="arabicPeriod"/>
            </a:pPr>
            <a:r>
              <a:rPr lang="en-US" dirty="0" smtClean="0"/>
              <a:t>How do you feel about reading?</a:t>
            </a:r>
          </a:p>
          <a:p>
            <a:pPr marL="68580" indent="0">
              <a:buNone/>
            </a:pPr>
            <a:endParaRPr lang="en-US" dirty="0" smtClean="0"/>
          </a:p>
          <a:p>
            <a:pPr marL="68580" indent="0">
              <a:buNone/>
            </a:pPr>
            <a:r>
              <a:rPr lang="en-US" sz="2000" i="1" dirty="0" smtClean="0"/>
              <a:t>Additional info collected: school, age, gender</a:t>
            </a:r>
          </a:p>
          <a:p>
            <a:pPr marL="68580" indent="0">
              <a:buNone/>
            </a:pPr>
            <a:endParaRPr lang="en-US" sz="2200" i="1" dirty="0" smtClean="0"/>
          </a:p>
          <a:p>
            <a:pPr marL="68580" indent="0">
              <a:buNone/>
            </a:pPr>
            <a:r>
              <a:rPr lang="en-US" sz="2200" i="1" dirty="0" smtClean="0"/>
              <a:t>Survey link through </a:t>
            </a:r>
            <a:r>
              <a:rPr lang="en-US" sz="2200" i="1" dirty="0" err="1" smtClean="0"/>
              <a:t>eChalk</a:t>
            </a:r>
            <a:endParaRPr lang="en-US" sz="2200" i="1" dirty="0" smtClean="0"/>
          </a:p>
          <a:p>
            <a:pPr marL="68580" indent="0">
              <a:buNone/>
            </a:pPr>
            <a:endParaRPr lang="en-US" dirty="0" smtClean="0"/>
          </a:p>
          <a:p>
            <a:pPr marL="525780" indent="-457200">
              <a:buFont typeface="+mj-lt"/>
              <a:buAutoNum type="arabicPeriod"/>
            </a:pP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410200" y="10886"/>
            <a:ext cx="1852110" cy="6466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$$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122" name="Picture 2" descr="C:\Users\neesk\Pictures\2013-03-05 Media Center iPad\Media Center iPad 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495800"/>
            <a:ext cx="2470288" cy="185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68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0"/>
            <a:ext cx="3425517" cy="62489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Assembly Skit</a:t>
            </a:r>
            <a:endParaRPr lang="en-US" dirty="0"/>
          </a:p>
        </p:txBody>
      </p:sp>
      <p:pic>
        <p:nvPicPr>
          <p:cNvPr id="6146" name="Picture 2" descr="C:\Users\neesk\Desktop\Media\Sugar Creek 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53143"/>
            <a:ext cx="7678609" cy="567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59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neesk\AppData\Local\Microsoft\Windows\Temporary Internet Files\Content.Outlook\2UQ4J1ES\Lemonade Wars at SC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8124503" cy="553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24400" y="0"/>
            <a:ext cx="3425517" cy="62489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Assembly Skit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5682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0"/>
            <a:ext cx="2831824" cy="646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Modeling</a:t>
            </a:r>
            <a:endParaRPr lang="en-US" dirty="0"/>
          </a:p>
        </p:txBody>
      </p:sp>
      <p:pic>
        <p:nvPicPr>
          <p:cNvPr id="3074" name="Picture 2" descr="C:\Users\neesk\Desktop\Media\Sugar Creek 2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62000"/>
            <a:ext cx="7853753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72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7002"/>
            <a:ext cx="2066925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6038"/>
            <a:ext cx="1616075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362200"/>
            <a:ext cx="5346700" cy="38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-24925"/>
            <a:ext cx="2209800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23848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5400" y="-76200"/>
            <a:ext cx="2783495" cy="722864"/>
          </a:xfrm>
        </p:spPr>
        <p:txBody>
          <a:bodyPr>
            <a:normAutofit/>
          </a:bodyPr>
          <a:lstStyle/>
          <a:p>
            <a:r>
              <a:rPr lang="en-US" dirty="0" smtClean="0"/>
              <a:t>Humphrey</a:t>
            </a:r>
            <a:endParaRPr lang="en-US" dirty="0"/>
          </a:p>
        </p:txBody>
      </p:sp>
      <p:pic>
        <p:nvPicPr>
          <p:cNvPr id="2050" name="Picture 2" descr="C:\Users\neesk\Desktop\Media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37551"/>
            <a:ext cx="3733800" cy="569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eesk\Desktop\Media\100_26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82" y="3552497"/>
            <a:ext cx="3839029" cy="287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neesk\Videos\FlipShare Data\CamcorderPreviews\NY0912004592_1708583698_21100_640_480_SD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11" y="609600"/>
            <a:ext cx="38608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14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02" y="533400"/>
            <a:ext cx="7953998" cy="5908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27892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99534"/>
            <a:ext cx="3505200" cy="799064"/>
          </a:xfrm>
        </p:spPr>
        <p:txBody>
          <a:bodyPr/>
          <a:lstStyle/>
          <a:p>
            <a:r>
              <a:rPr lang="en-US" dirty="0" smtClean="0"/>
              <a:t>Step 5: READ!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0"/>
            <a:ext cx="6834717" cy="512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77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76200"/>
            <a:ext cx="2438400" cy="494264"/>
          </a:xfrm>
        </p:spPr>
        <p:txBody>
          <a:bodyPr>
            <a:noAutofit/>
          </a:bodyPr>
          <a:lstStyle/>
          <a:p>
            <a:r>
              <a:rPr lang="en-US" sz="3600" dirty="0" smtClean="0"/>
              <a:t>Schedule</a:t>
            </a:r>
            <a:endParaRPr lang="en-US" sz="3600" dirty="0"/>
          </a:p>
        </p:txBody>
      </p:sp>
      <p:pic>
        <p:nvPicPr>
          <p:cNvPr id="4098" name="Picture 2" descr="C:\Users\neesk\Desktop\Media\one-school-one-book-stick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828" y="838199"/>
            <a:ext cx="3878580" cy="554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89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-152400"/>
            <a:ext cx="3657600" cy="762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Build the Hype!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838200"/>
            <a:ext cx="6777317" cy="335279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Afternoon announcements</a:t>
            </a:r>
          </a:p>
          <a:p>
            <a:r>
              <a:rPr lang="en-US" dirty="0" smtClean="0"/>
              <a:t>All call </a:t>
            </a:r>
            <a:r>
              <a:rPr lang="en-US" dirty="0"/>
              <a:t>a</a:t>
            </a:r>
            <a:r>
              <a:rPr lang="en-US" dirty="0" smtClean="0"/>
              <a:t>nnouncements</a:t>
            </a:r>
          </a:p>
          <a:p>
            <a:r>
              <a:rPr lang="en-US" dirty="0" smtClean="0"/>
              <a:t>Morning news </a:t>
            </a:r>
            <a:r>
              <a:rPr lang="en-US" dirty="0"/>
              <a:t>s</a:t>
            </a:r>
            <a:r>
              <a:rPr lang="en-US" dirty="0" smtClean="0"/>
              <a:t>how</a:t>
            </a:r>
          </a:p>
          <a:p>
            <a:r>
              <a:rPr lang="en-US" dirty="0" smtClean="0"/>
              <a:t>Book </a:t>
            </a:r>
            <a:r>
              <a:rPr lang="en-US" dirty="0"/>
              <a:t>f</a:t>
            </a:r>
            <a:r>
              <a:rPr lang="en-US" dirty="0" smtClean="0"/>
              <a:t>air &amp; parent </a:t>
            </a:r>
            <a:r>
              <a:rPr lang="en-US" dirty="0"/>
              <a:t>e</a:t>
            </a:r>
            <a:r>
              <a:rPr lang="en-US" dirty="0" smtClean="0"/>
              <a:t>ducation </a:t>
            </a:r>
            <a:r>
              <a:rPr lang="en-US" dirty="0"/>
              <a:t>n</a:t>
            </a:r>
            <a:r>
              <a:rPr lang="en-US" dirty="0" smtClean="0"/>
              <a:t>ight</a:t>
            </a:r>
          </a:p>
          <a:p>
            <a:r>
              <a:rPr lang="en-US" dirty="0" smtClean="0"/>
              <a:t>Media center  &amp; classroom </a:t>
            </a:r>
            <a:r>
              <a:rPr lang="en-US" dirty="0"/>
              <a:t>p</a:t>
            </a:r>
            <a:r>
              <a:rPr lang="en-US" dirty="0" smtClean="0"/>
              <a:t>rojects</a:t>
            </a:r>
          </a:p>
          <a:p>
            <a:r>
              <a:rPr lang="en-US" dirty="0" smtClean="0"/>
              <a:t>Great opportunity for collaboration Art, Music, Technology, PE</a:t>
            </a:r>
          </a:p>
          <a:p>
            <a:r>
              <a:rPr lang="en-US" dirty="0" smtClean="0"/>
              <a:t>Trivia</a:t>
            </a:r>
          </a:p>
          <a:p>
            <a:r>
              <a:rPr lang="en-US" dirty="0" smtClean="0"/>
              <a:t>Prizes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10242" name="Picture 2" descr="C:\Users\neesk\Pictures\2013-03-05 Media Center iPad\Media Center iPad 0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52800"/>
            <a:ext cx="61722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16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-21771"/>
            <a:ext cx="2918910" cy="722864"/>
          </a:xfrm>
        </p:spPr>
        <p:txBody>
          <a:bodyPr/>
          <a:lstStyle/>
          <a:p>
            <a:r>
              <a:rPr lang="en-US" dirty="0" smtClean="0"/>
              <a:t>Daily Trivia</a:t>
            </a:r>
            <a:endParaRPr lang="en-US" dirty="0"/>
          </a:p>
        </p:txBody>
      </p:sp>
      <p:pic>
        <p:nvPicPr>
          <p:cNvPr id="5" name="Content Placeholder 4" descr="C:\Users\neesk\Desktop\Media\100_269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7508610" cy="563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75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2143" y="685800"/>
            <a:ext cx="4191000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i="1" dirty="0" smtClean="0">
                <a:solidFill>
                  <a:srgbClr val="FF0000"/>
                </a:solidFill>
                <a:latin typeface="Bodoni MT" pitchFamily="18" charset="0"/>
              </a:rPr>
              <a:t>ONE </a:t>
            </a:r>
          </a:p>
          <a:p>
            <a:pPr algn="ctr"/>
            <a:r>
              <a:rPr lang="en-US" sz="4400" b="1" i="1" dirty="0" smtClean="0">
                <a:solidFill>
                  <a:srgbClr val="FF0000"/>
                </a:solidFill>
                <a:latin typeface="Bodoni MT" pitchFamily="18" charset="0"/>
              </a:rPr>
              <a:t> SCHOOL     ONE</a:t>
            </a:r>
          </a:p>
          <a:p>
            <a:pPr algn="ctr"/>
            <a:r>
              <a:rPr lang="en-US" sz="4400" b="1" i="1" dirty="0" smtClean="0">
                <a:solidFill>
                  <a:srgbClr val="FF0000"/>
                </a:solidFill>
                <a:latin typeface="Bodoni MT" pitchFamily="18" charset="0"/>
              </a:rPr>
              <a:t>BOOK</a:t>
            </a:r>
          </a:p>
          <a:p>
            <a:pPr algn="ctr"/>
            <a:r>
              <a:rPr lang="en-US" sz="3000" b="1" i="1" dirty="0" smtClean="0">
                <a:solidFill>
                  <a:srgbClr val="FF0000"/>
                </a:solidFill>
                <a:latin typeface="Bodoni MT" pitchFamily="18" charset="0"/>
              </a:rPr>
              <a:t>(how to pull it off!)</a:t>
            </a:r>
            <a:endParaRPr lang="en-US" sz="3000" b="1" i="1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76800" y="2819400"/>
            <a:ext cx="3048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</a:rPr>
              <a:t>Families Reading</a:t>
            </a:r>
          </a:p>
          <a:p>
            <a:pPr algn="ctr"/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</a:rPr>
              <a:t>T O G E T H E R</a:t>
            </a:r>
          </a:p>
          <a:p>
            <a:pPr algn="ctr"/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</a:rPr>
              <a:t>Every Day</a:t>
            </a:r>
            <a:endParaRPr lang="en-US" sz="3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43400" y="5158502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Kim C. Nees, MLIS</a:t>
            </a:r>
          </a:p>
          <a:p>
            <a:pPr algn="ctr"/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neesk@fort-mill.k12.sc.us</a:t>
            </a:r>
          </a:p>
          <a:p>
            <a:endParaRPr lang="en-US" dirty="0"/>
          </a:p>
        </p:txBody>
      </p:sp>
      <p:pic>
        <p:nvPicPr>
          <p:cNvPr id="10" name="Picture 2" descr="C:\Users\neesk\Desktop\Media\Summer Posters\read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033" y="0"/>
            <a:ext cx="2851305" cy="259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95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-32657"/>
            <a:ext cx="1852110" cy="646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Prizes!</a:t>
            </a:r>
            <a:endParaRPr lang="en-US" dirty="0"/>
          </a:p>
        </p:txBody>
      </p:sp>
      <p:pic>
        <p:nvPicPr>
          <p:cNvPr id="7" name="Picture 2" descr="C:\Users\neesk\Desktop\Media\100_267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62000"/>
            <a:ext cx="7356210" cy="551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59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10886"/>
            <a:ext cx="2667000" cy="5704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Creativity</a:t>
            </a:r>
            <a:endParaRPr lang="en-US" dirty="0"/>
          </a:p>
        </p:txBody>
      </p:sp>
      <p:pic>
        <p:nvPicPr>
          <p:cNvPr id="13314" name="Picture 2" descr="C:\Users\neesk\Desktop\Media\100_26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838200"/>
            <a:ext cx="3954780" cy="527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29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-76200"/>
            <a:ext cx="2819400" cy="722864"/>
          </a:xfrm>
        </p:spPr>
        <p:txBody>
          <a:bodyPr>
            <a:normAutofit/>
          </a:bodyPr>
          <a:lstStyle/>
          <a:p>
            <a:r>
              <a:rPr lang="en-US" dirty="0" err="1" smtClean="0"/>
              <a:t>a</a:t>
            </a:r>
            <a:r>
              <a:rPr lang="en-US" i="1" dirty="0" err="1" smtClean="0"/>
              <a:t>MAZE</a:t>
            </a:r>
            <a:r>
              <a:rPr lang="en-US" dirty="0" err="1" smtClean="0"/>
              <a:t>ing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15362" name="Picture 2" descr="C:\Users\neesk\Desktop\Media\100_26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02277"/>
            <a:ext cx="7543800" cy="56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eft Arrow 3"/>
          <p:cNvSpPr/>
          <p:nvPr/>
        </p:nvSpPr>
        <p:spPr>
          <a:xfrm>
            <a:off x="6019800" y="4599432"/>
            <a:ext cx="3810000" cy="2423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63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5400" y="0"/>
            <a:ext cx="2690310" cy="646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Book Fair</a:t>
            </a:r>
            <a:endParaRPr lang="en-US" dirty="0"/>
          </a:p>
        </p:txBody>
      </p:sp>
      <p:pic>
        <p:nvPicPr>
          <p:cNvPr id="9218" name="Picture 2" descr="C:\Users\neesk\Desktop\Media\100_26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42950"/>
            <a:ext cx="7421880" cy="556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99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57150"/>
            <a:ext cx="284271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Goodies for Humphrey</a:t>
            </a:r>
            <a:endParaRPr lang="en-US" dirty="0"/>
          </a:p>
        </p:txBody>
      </p:sp>
      <p:pic>
        <p:nvPicPr>
          <p:cNvPr id="16386" name="Picture 2" descr="C:\Users\neesk\Desktop\Media\100_26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0015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40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4657" y="0"/>
            <a:ext cx="4572000" cy="570464"/>
          </a:xfrm>
        </p:spPr>
        <p:txBody>
          <a:bodyPr>
            <a:noAutofit/>
          </a:bodyPr>
          <a:lstStyle/>
          <a:p>
            <a:r>
              <a:rPr lang="en-US" sz="2400" dirty="0" smtClean="0"/>
              <a:t>Bring Characters to Life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914400"/>
            <a:ext cx="6777317" cy="914400"/>
          </a:xfrm>
        </p:spPr>
        <p:txBody>
          <a:bodyPr/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Does she really dislike Humphrey, or is it all an act? 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4338" name="Picture 2" descr="C:\Users\neesk\Desktop\Media\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52600"/>
            <a:ext cx="7162800" cy="471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78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0"/>
            <a:ext cx="4061910" cy="570464"/>
          </a:xfrm>
        </p:spPr>
        <p:txBody>
          <a:bodyPr>
            <a:noAutofit/>
          </a:bodyPr>
          <a:lstStyle/>
          <a:p>
            <a:r>
              <a:rPr lang="en-US" sz="3200" dirty="0" smtClean="0"/>
              <a:t>Summer Reading</a:t>
            </a:r>
            <a:endParaRPr lang="en-US" sz="3200" dirty="0"/>
          </a:p>
        </p:txBody>
      </p:sp>
      <p:pic>
        <p:nvPicPr>
          <p:cNvPr id="1026" name="Picture 2" descr="http://eagerreaders.files.wordpress.com/2011/06/summer-according-to-humphre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219200"/>
            <a:ext cx="46482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74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-10886"/>
            <a:ext cx="2385510" cy="646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Response</a:t>
            </a:r>
            <a:endParaRPr lang="en-US" dirty="0"/>
          </a:p>
        </p:txBody>
      </p:sp>
      <p:pic>
        <p:nvPicPr>
          <p:cNvPr id="11266" name="Picture 2" descr="C:\Users\neesk\Desktop\Media\100_268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52" b="3268"/>
          <a:stretch/>
        </p:blipFill>
        <p:spPr bwMode="auto">
          <a:xfrm>
            <a:off x="685800" y="1676400"/>
            <a:ext cx="777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63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0" y="10886"/>
            <a:ext cx="1852110" cy="646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Budget</a:t>
            </a: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46"/>
          <a:stretch/>
        </p:blipFill>
        <p:spPr bwMode="auto">
          <a:xfrm>
            <a:off x="1066800" y="685800"/>
            <a:ext cx="6858000" cy="5681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184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7024744" cy="1143000"/>
          </a:xfrm>
        </p:spPr>
        <p:txBody>
          <a:bodyPr/>
          <a:lstStyle/>
          <a:p>
            <a:r>
              <a:rPr lang="en-US" dirty="0" smtClean="0"/>
              <a:t>The Lemonade War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181600" y="10886"/>
            <a:ext cx="2080710" cy="6466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Year Two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098" name="Picture 2" descr="C:\Users\neesk\Pictures\2013-03-05 Media Center iPad\Media Center iPad 0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6526755" cy="489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994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7481944" cy="1295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6000" dirty="0" smtClean="0"/>
              <a:t>What is it?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i="1" dirty="0" smtClean="0"/>
              <a:t>Annual Family Literacy Initiative Created by Read to Them Foundation</a:t>
            </a:r>
            <a:endParaRPr lang="en-US" sz="27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4572000" y="2852057"/>
            <a:ext cx="4114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Unite an entire school community of parents, teachers, staff and students by choosing a single chapter book to</a:t>
            </a:r>
          </a:p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 read, </a:t>
            </a:r>
            <a:r>
              <a:rPr lang="en-US" sz="2400" i="1" dirty="0" smtClean="0">
                <a:solidFill>
                  <a:srgbClr val="C00000"/>
                </a:solidFill>
              </a:rPr>
              <a:t>aloud TOGETHER at home, </a:t>
            </a:r>
            <a:r>
              <a:rPr lang="en-US" sz="2400" dirty="0" smtClean="0">
                <a:solidFill>
                  <a:srgbClr val="C00000"/>
                </a:solidFill>
              </a:rPr>
              <a:t>over the course of one month.</a:t>
            </a:r>
          </a:p>
          <a:p>
            <a:pPr algn="ctr"/>
            <a:endParaRPr lang="en-US" sz="1000" dirty="0" smtClean="0">
              <a:solidFill>
                <a:srgbClr val="C00000"/>
              </a:solidFill>
            </a:endParaRPr>
          </a:p>
          <a:p>
            <a:pPr algn="ctr"/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r</a:t>
            </a:r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</a:rPr>
              <a:t>eadtothem.org</a:t>
            </a:r>
          </a:p>
          <a:p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3074" name="Picture 2" descr="C:\Users\neesk\Desktop\Media\Sugar Creek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438400"/>
            <a:ext cx="41148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44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209800"/>
            <a:ext cx="82296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>
                <a:latin typeface="Comic Sans MS" pitchFamily="66" charset="0"/>
              </a:rPr>
              <a:t>Our Partner School</a:t>
            </a:r>
          </a:p>
        </p:txBody>
      </p:sp>
      <p:pic>
        <p:nvPicPr>
          <p:cNvPr id="6152" name="Picture 8" descr="Webiste SC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2905006"/>
            <a:ext cx="5410200" cy="307986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3" name="Picture 9" descr="SCES_ELEMENTARY_0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685800"/>
            <a:ext cx="5562600" cy="142880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2057400" y="5943600"/>
            <a:ext cx="5181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>
                <a:latin typeface="Comic Sans MS" pitchFamily="66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3146536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609600"/>
            <a:ext cx="7024744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Preliminary Data Results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1826830"/>
              </p:ext>
            </p:extLst>
          </p:nvPr>
        </p:nvGraphicFramePr>
        <p:xfrm>
          <a:off x="533400" y="1371601"/>
          <a:ext cx="8077201" cy="2133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02113"/>
                <a:gridCol w="2487544"/>
                <a:gridCol w="2487544"/>
              </a:tblGrid>
              <a:tr h="650480"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Did someone in your home read aloud to you yesterday?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51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 </a:t>
                      </a:r>
                      <a:endParaRPr lang="en-US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Yes</a:t>
                      </a:r>
                      <a:endParaRPr lang="en-US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No</a:t>
                      </a:r>
                      <a:endParaRPr lang="en-US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3410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Survey #1 Before</a:t>
                      </a:r>
                      <a:endParaRPr lang="en-US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328</a:t>
                      </a:r>
                      <a:endParaRPr lang="en-US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683</a:t>
                      </a:r>
                      <a:endParaRPr lang="en-US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/>
                </a:tc>
              </a:tr>
              <a:tr h="3410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Survey #2 During</a:t>
                      </a:r>
                      <a:endParaRPr lang="en-US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632</a:t>
                      </a:r>
                      <a:endParaRPr lang="en-US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412</a:t>
                      </a:r>
                      <a:endParaRPr lang="en-US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b"/>
                </a:tc>
              </a:tr>
              <a:tr h="2958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Survey #3 After</a:t>
                      </a:r>
                      <a:endParaRPr lang="en-US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380</a:t>
                      </a:r>
                      <a:endParaRPr lang="en-US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625</a:t>
                      </a:r>
                      <a:endParaRPr lang="en-US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092899"/>
              </p:ext>
            </p:extLst>
          </p:nvPr>
        </p:nvGraphicFramePr>
        <p:xfrm>
          <a:off x="533400" y="3886200"/>
          <a:ext cx="8108950" cy="23514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07598"/>
                <a:gridCol w="2010809"/>
                <a:gridCol w="2010809"/>
                <a:gridCol w="1579734"/>
              </a:tblGrid>
              <a:tr h="393700"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How do you feel about reading?</a:t>
                      </a:r>
                      <a:endParaRPr lang="en-US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366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Good. I like reading most of the time.</a:t>
                      </a:r>
                      <a:endParaRPr lang="en-US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Okay. Sometimes I like reading and sometimes I don't.</a:t>
                      </a:r>
                      <a:endParaRPr lang="en-US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Bad. I don't enjoy reading.</a:t>
                      </a:r>
                      <a:endParaRPr lang="en-US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2393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Survey #1 Before</a:t>
                      </a:r>
                      <a:endParaRPr lang="en-US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609</a:t>
                      </a:r>
                      <a:endParaRPr lang="en-US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346</a:t>
                      </a:r>
                      <a:endParaRPr lang="en-US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56</a:t>
                      </a:r>
                      <a:endParaRPr lang="en-US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2908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Survey #2 During</a:t>
                      </a:r>
                      <a:endParaRPr lang="en-US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608</a:t>
                      </a:r>
                      <a:endParaRPr lang="en-US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367</a:t>
                      </a:r>
                      <a:endParaRPr lang="en-US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69</a:t>
                      </a:r>
                      <a:endParaRPr lang="en-US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2908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Survey #3 After</a:t>
                      </a:r>
                      <a:endParaRPr lang="en-US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546</a:t>
                      </a:r>
                      <a:endParaRPr lang="en-US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393</a:t>
                      </a:r>
                      <a:endParaRPr lang="en-US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66</a:t>
                      </a:r>
                      <a:endParaRPr lang="en-US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45742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76400"/>
            <a:ext cx="6777317" cy="3508977"/>
          </a:xfrm>
        </p:spPr>
        <p:txBody>
          <a:bodyPr/>
          <a:lstStyle/>
          <a:p>
            <a:r>
              <a:rPr lang="en-US" dirty="0" smtClean="0"/>
              <a:t>Secure funding for next school year</a:t>
            </a:r>
          </a:p>
          <a:p>
            <a:r>
              <a:rPr lang="en-US" dirty="0" smtClean="0"/>
              <a:t>Pay it forward!</a:t>
            </a:r>
          </a:p>
          <a:p>
            <a:r>
              <a:rPr lang="en-US" dirty="0" smtClean="0"/>
              <a:t>Involve other elementary schools in district</a:t>
            </a:r>
            <a:endParaRPr lang="en-US" dirty="0"/>
          </a:p>
          <a:p>
            <a:r>
              <a:rPr lang="en-US" dirty="0" smtClean="0"/>
              <a:t>One District One Book</a:t>
            </a:r>
            <a:endParaRPr lang="en-US" dirty="0"/>
          </a:p>
          <a:p>
            <a:r>
              <a:rPr lang="en-US" dirty="0"/>
              <a:t>Discussion</a:t>
            </a:r>
            <a:r>
              <a:rPr lang="en-US" dirty="0" smtClean="0"/>
              <a:t>…….</a:t>
            </a:r>
            <a:endParaRPr lang="en-US" dirty="0" smtClean="0"/>
          </a:p>
          <a:p>
            <a:pPr marL="68580" indent="0">
              <a:buNone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410200" y="10886"/>
            <a:ext cx="1852110" cy="6466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Goals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3" descr="C:\Users\neesk\Pictures\2013-03-05 Media Center iPad\Media Center iPad 0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157" y="3505200"/>
            <a:ext cx="4601669" cy="297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075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219200"/>
            <a:ext cx="7609114" cy="1143000"/>
          </a:xfrm>
        </p:spPr>
        <p:txBody>
          <a:bodyPr>
            <a:normAutofit fontScale="90000"/>
          </a:bodyPr>
          <a:lstStyle/>
          <a:p>
            <a:r>
              <a:rPr lang="en-US" sz="6000" dirty="0" smtClean="0"/>
              <a:t>What's the Point?</a:t>
            </a:r>
            <a:br>
              <a:rPr lang="en-US" sz="6000" dirty="0" smtClean="0"/>
            </a:br>
            <a:r>
              <a:rPr lang="en-US" sz="2800" i="1" dirty="0" smtClean="0"/>
              <a:t>Encourage </a:t>
            </a:r>
            <a:r>
              <a:rPr lang="en-US" sz="2800" i="1" dirty="0"/>
              <a:t>p</a:t>
            </a:r>
            <a:r>
              <a:rPr lang="en-US" sz="2800" i="1" dirty="0" smtClean="0"/>
              <a:t>arents to READ ALOUD to </a:t>
            </a:r>
            <a:r>
              <a:rPr lang="en-US" sz="2800" i="1" dirty="0"/>
              <a:t>t</a:t>
            </a:r>
            <a:r>
              <a:rPr lang="en-US" sz="2800" i="1" dirty="0" smtClean="0"/>
              <a:t>heir  </a:t>
            </a:r>
            <a:r>
              <a:rPr lang="en-US" sz="2800" i="1" dirty="0"/>
              <a:t>c</a:t>
            </a:r>
            <a:r>
              <a:rPr lang="en-US" sz="2800" i="1" dirty="0" smtClean="0"/>
              <a:t>hildren </a:t>
            </a:r>
            <a:r>
              <a:rPr lang="en-US" sz="2800" i="1" dirty="0"/>
              <a:t>e</a:t>
            </a:r>
            <a:r>
              <a:rPr lang="en-US" sz="2800" i="1" dirty="0" smtClean="0"/>
              <a:t>veryday</a:t>
            </a:r>
            <a:endParaRPr lang="en-US" sz="6000" i="1" dirty="0"/>
          </a:p>
        </p:txBody>
      </p:sp>
      <p:pic>
        <p:nvPicPr>
          <p:cNvPr id="1026" name="Picture 2" descr="http://auburn56c.global2.vic.edu.au/files/2011/11/Pencil-Point-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343400"/>
            <a:ext cx="1442358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39648" y="2133600"/>
            <a:ext cx="65375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</a:rPr>
              <a:t>Children who are read to at home, read more on their own. </a:t>
            </a:r>
          </a:p>
          <a:p>
            <a:endParaRPr lang="en-US" sz="2000" dirty="0" smtClean="0">
              <a:solidFill>
                <a:srgbClr val="C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</a:rPr>
              <a:t>Children who are read to at home or at school make superior gains in reading comprehension and vocabulary.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dirty="0">
              <a:solidFill>
                <a:srgbClr val="C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</a:rPr>
              <a:t>Its never too late! </a:t>
            </a:r>
          </a:p>
          <a:p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smtClean="0">
                <a:solidFill>
                  <a:srgbClr val="C00000"/>
                </a:solidFill>
              </a:rPr>
              <a:t>   Researchers also recommends reading aloud to   </a:t>
            </a:r>
          </a:p>
          <a:p>
            <a:r>
              <a:rPr lang="en-US" sz="2000" dirty="0" smtClean="0">
                <a:solidFill>
                  <a:srgbClr val="C00000"/>
                </a:solidFill>
              </a:rPr>
              <a:t>    middle  and high school students to help      </a:t>
            </a:r>
          </a:p>
          <a:p>
            <a:r>
              <a:rPr lang="en-US" sz="2000" dirty="0" smtClean="0">
                <a:solidFill>
                  <a:srgbClr val="C00000"/>
                </a:solidFill>
              </a:rPr>
              <a:t>    improve literacy skills.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29400" y="57150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Krashen</a:t>
            </a:r>
            <a:r>
              <a:rPr lang="en-US" i="1" dirty="0" smtClean="0"/>
              <a:t> (2004)</a:t>
            </a:r>
          </a:p>
          <a:p>
            <a:r>
              <a:rPr lang="en-US" i="1" dirty="0" err="1" smtClean="0"/>
              <a:t>Zehr</a:t>
            </a:r>
            <a:r>
              <a:rPr lang="en-US" i="1" dirty="0" smtClean="0"/>
              <a:t> (2010)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7868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534400" cy="11430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5400" dirty="0" smtClean="0"/>
              <a:t>How to Make it Happen</a:t>
            </a:r>
            <a:br>
              <a:rPr lang="en-US" sz="5400" dirty="0" smtClean="0"/>
            </a:br>
            <a:r>
              <a:rPr lang="en-US" sz="2800" i="1" dirty="0" smtClean="0"/>
              <a:t>In 5 easy steps…</a:t>
            </a:r>
            <a:endParaRPr lang="en-US" sz="28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2286000"/>
            <a:ext cx="69342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C00000"/>
                </a:solidFill>
              </a:rPr>
              <a:t>Join Read To Them Foundation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C00000"/>
                </a:solidFill>
              </a:rPr>
              <a:t>Form a committee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C00000"/>
                </a:solidFill>
              </a:rPr>
              <a:t>Choose a book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C00000"/>
                </a:solidFill>
              </a:rPr>
              <a:t>Communicate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C00000"/>
                </a:solidFill>
              </a:rPr>
              <a:t>READ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C00000"/>
                </a:solidFill>
              </a:rPr>
              <a:t>Have Fun!!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2050" name="Picture 2" descr="C:\Users\neesk\Desktop\Media\Sugar Creek 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19400"/>
            <a:ext cx="3668715" cy="326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57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528" y="1066800"/>
            <a:ext cx="7024744" cy="722864"/>
          </a:xfrm>
        </p:spPr>
        <p:txBody>
          <a:bodyPr/>
          <a:lstStyle/>
          <a:p>
            <a:r>
              <a:rPr lang="en-US" dirty="0" smtClean="0"/>
              <a:t>Step 1: Join Read to Them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05000"/>
            <a:ext cx="8686800" cy="4572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Lifetime Membership is $500.00 </a:t>
            </a:r>
            <a:r>
              <a:rPr lang="en-US" i="1" dirty="0" smtClean="0"/>
              <a:t>(Think GRANT!) </a:t>
            </a:r>
          </a:p>
          <a:p>
            <a:r>
              <a:rPr lang="en-US" dirty="0"/>
              <a:t>P</a:t>
            </a:r>
            <a:r>
              <a:rPr lang="en-US" dirty="0" smtClean="0"/>
              <a:t>rovide scripts, sample trivia, book recommendations </a:t>
            </a:r>
          </a:p>
          <a:p>
            <a:r>
              <a:rPr lang="en-US" dirty="0" smtClean="0"/>
              <a:t>Significant discounts on recommended titles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We saved over $1500.00 on 700 books</a:t>
            </a:r>
          </a:p>
          <a:p>
            <a:pPr marL="68580" indent="0">
              <a:buNone/>
            </a:pPr>
            <a:endParaRPr lang="en-US" dirty="0"/>
          </a:p>
          <a:p>
            <a:pPr marL="68580" indent="0">
              <a:buNone/>
            </a:pPr>
            <a:endParaRPr lang="en-US" dirty="0"/>
          </a:p>
        </p:txBody>
      </p:sp>
      <p:pic>
        <p:nvPicPr>
          <p:cNvPr id="1026" name="Picture 2" descr="C:\Users\neesk\Desktop\Media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200400"/>
            <a:ext cx="4343400" cy="257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64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529" y="1066800"/>
            <a:ext cx="7024744" cy="799064"/>
          </a:xfrm>
        </p:spPr>
        <p:txBody>
          <a:bodyPr/>
          <a:lstStyle/>
          <a:p>
            <a:r>
              <a:rPr lang="en-US" dirty="0" smtClean="0"/>
              <a:t>Step 2: Form a Committee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905000"/>
            <a:ext cx="7620000" cy="3508977"/>
          </a:xfrm>
        </p:spPr>
        <p:txBody>
          <a:bodyPr/>
          <a:lstStyle/>
          <a:p>
            <a:r>
              <a:rPr lang="en-US" dirty="0" smtClean="0"/>
              <a:t>Literacy Facilitator, Vice Principal, ESL Coordinator, Media Specialist</a:t>
            </a:r>
            <a:endParaRPr lang="en-US" dirty="0"/>
          </a:p>
        </p:txBody>
      </p:sp>
      <p:pic>
        <p:nvPicPr>
          <p:cNvPr id="4098" name="Picture 2" descr="C:\Users\neesk\Desktop\Media\Sugar Creek 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3124200"/>
            <a:ext cx="5257800" cy="349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6800" y="914400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2">
                    <a:lumMod val="50000"/>
                  </a:schemeClr>
                </a:solidFill>
              </a:rPr>
              <a:t>Once you have your principal on board………..</a:t>
            </a:r>
            <a:endParaRPr lang="en-US" i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96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838200"/>
            <a:ext cx="7024744" cy="5704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Step 3: Choose a Book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7467600" cy="5257800"/>
          </a:xfrm>
        </p:spPr>
        <p:txBody>
          <a:bodyPr>
            <a:normAutofit fontScale="62500" lnSpcReduction="20000"/>
          </a:bodyPr>
          <a:lstStyle/>
          <a:p>
            <a:r>
              <a:rPr lang="en-US" i="1" dirty="0" smtClean="0">
                <a:hlinkClick r:id="rId2" action="ppaction://hlinkfile"/>
              </a:rPr>
              <a:t>The </a:t>
            </a:r>
            <a:r>
              <a:rPr lang="en-US" i="1" dirty="0">
                <a:hlinkClick r:id="rId2" action="ppaction://hlinkfile"/>
              </a:rPr>
              <a:t>Trumpet of the Swan</a:t>
            </a:r>
            <a:r>
              <a:rPr lang="en-US" dirty="0"/>
              <a:t>, by E.B. White</a:t>
            </a:r>
          </a:p>
          <a:p>
            <a:r>
              <a:rPr lang="en-US" i="1" dirty="0">
                <a:hlinkClick r:id="rId3" action="ppaction://hlinkfile"/>
              </a:rPr>
              <a:t>The Indian in the Cupboard</a:t>
            </a:r>
            <a:r>
              <a:rPr lang="en-US" dirty="0">
                <a:hlinkClick r:id="rId3" action="ppaction://hlinkfile"/>
              </a:rPr>
              <a:t>,</a:t>
            </a:r>
            <a:r>
              <a:rPr lang="en-US" dirty="0"/>
              <a:t> by Lynne Reid Banks</a:t>
            </a:r>
          </a:p>
          <a:p>
            <a:r>
              <a:rPr lang="en-US" i="1" dirty="0">
                <a:hlinkClick r:id="rId4" action="ppaction://hlinkfile"/>
              </a:rPr>
              <a:t>Because of Winn-Dixie</a:t>
            </a:r>
            <a:r>
              <a:rPr lang="en-US" dirty="0"/>
              <a:t>, by Kate </a:t>
            </a:r>
            <a:r>
              <a:rPr lang="en-US" dirty="0" err="1"/>
              <a:t>DiCamillo</a:t>
            </a:r>
            <a:endParaRPr lang="en-US" dirty="0"/>
          </a:p>
          <a:p>
            <a:r>
              <a:rPr lang="en-US" i="1" dirty="0">
                <a:hlinkClick r:id="rId5" action="ppaction://hlinkfile"/>
              </a:rPr>
              <a:t>The BFG</a:t>
            </a:r>
            <a:r>
              <a:rPr lang="en-US" dirty="0"/>
              <a:t>, by Roald Dahl</a:t>
            </a:r>
          </a:p>
          <a:p>
            <a:r>
              <a:rPr lang="en-US" i="1" dirty="0">
                <a:hlinkClick r:id="rId6" action="ppaction://hlinkfile"/>
              </a:rPr>
              <a:t>Love That Dog</a:t>
            </a:r>
            <a:r>
              <a:rPr lang="en-US" dirty="0">
                <a:hlinkClick r:id="rId6" action="ppaction://hlinkfile"/>
              </a:rPr>
              <a:t>,</a:t>
            </a:r>
            <a:r>
              <a:rPr lang="en-US" dirty="0"/>
              <a:t> by Sharon Creech</a:t>
            </a:r>
          </a:p>
          <a:p>
            <a:r>
              <a:rPr lang="en-US" i="1" dirty="0">
                <a:hlinkClick r:id="rId7" action="ppaction://hlinkfile"/>
              </a:rPr>
              <a:t>Heartbeat</a:t>
            </a:r>
            <a:r>
              <a:rPr lang="en-US" dirty="0"/>
              <a:t>, by Sharon Creech</a:t>
            </a:r>
          </a:p>
          <a:p>
            <a:r>
              <a:rPr lang="en-US" i="1" dirty="0">
                <a:hlinkClick r:id="rId8" action="ppaction://hlinkfile"/>
              </a:rPr>
              <a:t>Mrs. </a:t>
            </a:r>
            <a:r>
              <a:rPr lang="en-US" i="1" dirty="0" err="1">
                <a:hlinkClick r:id="rId8" action="ppaction://hlinkfile"/>
              </a:rPr>
              <a:t>Frisby</a:t>
            </a:r>
            <a:r>
              <a:rPr lang="en-US" i="1" dirty="0">
                <a:hlinkClick r:id="rId8" action="ppaction://hlinkfile"/>
              </a:rPr>
              <a:t> and the Rats of NIMH</a:t>
            </a:r>
            <a:r>
              <a:rPr lang="en-US" dirty="0"/>
              <a:t>, by Robert C. O'Brien</a:t>
            </a:r>
          </a:p>
          <a:p>
            <a:r>
              <a:rPr lang="en-US" i="1" dirty="0">
                <a:hlinkClick r:id="rId9" action="ppaction://hlinkfile"/>
              </a:rPr>
              <a:t>Shiloh</a:t>
            </a:r>
            <a:r>
              <a:rPr lang="en-US" dirty="0">
                <a:hlinkClick r:id="rId9" action="ppaction://hlinkfile"/>
              </a:rPr>
              <a:t>,</a:t>
            </a:r>
            <a:r>
              <a:rPr lang="en-US" dirty="0"/>
              <a:t> by Phyllis Reynolds Naylor</a:t>
            </a:r>
          </a:p>
          <a:p>
            <a:r>
              <a:rPr lang="en-US" i="1" dirty="0">
                <a:hlinkClick r:id="rId10" action="ppaction://hlinkfile"/>
              </a:rPr>
              <a:t>Dominic</a:t>
            </a:r>
            <a:r>
              <a:rPr lang="en-US" dirty="0"/>
              <a:t>, by William </a:t>
            </a:r>
            <a:r>
              <a:rPr lang="en-US" dirty="0" err="1"/>
              <a:t>Steig</a:t>
            </a:r>
            <a:endParaRPr lang="en-US" dirty="0"/>
          </a:p>
          <a:p>
            <a:r>
              <a:rPr lang="en-US" i="1" dirty="0">
                <a:hlinkClick r:id="rId11" action="ppaction://hlinkfile"/>
              </a:rPr>
              <a:t>A Cricket in Times Square</a:t>
            </a:r>
            <a:r>
              <a:rPr lang="en-US" dirty="0">
                <a:hlinkClick r:id="rId11" action="ppaction://hlinkfile"/>
              </a:rPr>
              <a:t>,</a:t>
            </a:r>
            <a:r>
              <a:rPr lang="en-US" dirty="0"/>
              <a:t> by George Selden</a:t>
            </a:r>
          </a:p>
          <a:p>
            <a:r>
              <a:rPr lang="en-US" i="1" dirty="0" err="1">
                <a:hlinkClick r:id="rId12" action="ppaction://hlinkfile"/>
              </a:rPr>
              <a:t>Frindle</a:t>
            </a:r>
            <a:r>
              <a:rPr lang="en-US" dirty="0">
                <a:hlinkClick r:id="rId12" action="ppaction://hlinkfile"/>
              </a:rPr>
              <a:t>,</a:t>
            </a:r>
            <a:r>
              <a:rPr lang="en-US" dirty="0"/>
              <a:t> by Andrew Clements</a:t>
            </a:r>
          </a:p>
          <a:p>
            <a:r>
              <a:rPr lang="en-US" i="1" dirty="0">
                <a:hlinkClick r:id="rId13" action="ppaction://hlinkfile"/>
              </a:rPr>
              <a:t>A Barrel of Laughs, A Vale of Tear</a:t>
            </a:r>
            <a:r>
              <a:rPr lang="en-US" dirty="0">
                <a:hlinkClick r:id="rId13" action="ppaction://hlinkfile"/>
              </a:rPr>
              <a:t>s</a:t>
            </a:r>
            <a:r>
              <a:rPr lang="en-US" dirty="0"/>
              <a:t>, by Jules Feiffer</a:t>
            </a:r>
          </a:p>
          <a:p>
            <a:r>
              <a:rPr lang="en-US" i="1" dirty="0">
                <a:hlinkClick r:id="rId14" action="ppaction://hlinkfile"/>
              </a:rPr>
              <a:t>Bud, Not Buddy</a:t>
            </a:r>
            <a:r>
              <a:rPr lang="en-US" dirty="0"/>
              <a:t>, by Christopher Paul Curtis</a:t>
            </a:r>
          </a:p>
          <a:p>
            <a:r>
              <a:rPr lang="en-US" i="1" dirty="0">
                <a:hlinkClick r:id="rId15" action="ppaction://hlinkfile"/>
              </a:rPr>
              <a:t>The Miraculous Journey of Edward Tulane</a:t>
            </a:r>
            <a:r>
              <a:rPr lang="en-US" dirty="0"/>
              <a:t>, by Kate </a:t>
            </a:r>
            <a:r>
              <a:rPr lang="en-US" dirty="0" err="1"/>
              <a:t>DiCamillo</a:t>
            </a:r>
            <a:endParaRPr lang="en-US" dirty="0"/>
          </a:p>
          <a:p>
            <a:r>
              <a:rPr lang="en-US" i="1" dirty="0">
                <a:hlinkClick r:id="rId16" action="ppaction://hlinkfile"/>
              </a:rPr>
              <a:t>Island of the Blue Dolphins</a:t>
            </a:r>
            <a:r>
              <a:rPr lang="en-US" dirty="0"/>
              <a:t>, by Scott O'Dell</a:t>
            </a:r>
          </a:p>
          <a:p>
            <a:r>
              <a:rPr lang="en-US" i="1" dirty="0">
                <a:hlinkClick r:id="rId17" action="ppaction://hlinkfile"/>
              </a:rPr>
              <a:t>In the Year of the Boar and Jackie Robinson</a:t>
            </a:r>
            <a:r>
              <a:rPr lang="en-US" dirty="0"/>
              <a:t>, by Bette </a:t>
            </a:r>
            <a:r>
              <a:rPr lang="en-US" dirty="0" err="1"/>
              <a:t>Bao</a:t>
            </a:r>
            <a:r>
              <a:rPr lang="en-US" dirty="0"/>
              <a:t> Lord</a:t>
            </a:r>
          </a:p>
          <a:p>
            <a:r>
              <a:rPr lang="en-US" i="1" dirty="0">
                <a:hlinkClick r:id="rId18" action="ppaction://hlinkfile"/>
              </a:rPr>
              <a:t>The World According to Humphrey</a:t>
            </a:r>
            <a:r>
              <a:rPr lang="en-US" dirty="0"/>
              <a:t>, by Betty G. Birney</a:t>
            </a:r>
          </a:p>
          <a:p>
            <a:r>
              <a:rPr lang="en-US" i="1" dirty="0">
                <a:hlinkClick r:id="rId19" action="ppaction://hlinkfile"/>
              </a:rPr>
              <a:t>My Side of the Mountain</a:t>
            </a:r>
            <a:r>
              <a:rPr lang="en-US" dirty="0"/>
              <a:t>, by Jean </a:t>
            </a:r>
            <a:r>
              <a:rPr lang="en-US" dirty="0" err="1"/>
              <a:t>Cragihead</a:t>
            </a:r>
            <a:r>
              <a:rPr lang="en-US" dirty="0"/>
              <a:t> George</a:t>
            </a:r>
          </a:p>
          <a:p>
            <a:r>
              <a:rPr lang="en-US" i="1" dirty="0">
                <a:hlinkClick r:id="rId20" action="ppaction://hlinkfile"/>
              </a:rPr>
              <a:t>The Lion, the Witch, and the Wardrobe</a:t>
            </a:r>
            <a:r>
              <a:rPr lang="en-US" dirty="0"/>
              <a:t>, by C.S. Lewis</a:t>
            </a:r>
          </a:p>
          <a:p>
            <a:r>
              <a:rPr lang="en-US" i="1" dirty="0">
                <a:hlinkClick r:id="rId21" action="ppaction://hlinkfile"/>
              </a:rPr>
              <a:t>The Lemonade War</a:t>
            </a:r>
            <a:r>
              <a:rPr lang="en-US" dirty="0"/>
              <a:t>, by Jacqueline Davies</a:t>
            </a:r>
          </a:p>
          <a:p>
            <a:r>
              <a:rPr lang="en-US" i="1" dirty="0">
                <a:hlinkClick r:id="rId22" action="ppaction://hlinkfile"/>
              </a:rPr>
              <a:t>The Enormous Egg</a:t>
            </a:r>
            <a:r>
              <a:rPr lang="en-US" dirty="0"/>
              <a:t>, by </a:t>
            </a:r>
            <a:r>
              <a:rPr lang="en-US" dirty="0" smtClean="0"/>
              <a:t>Oliver Butterworth</a:t>
            </a:r>
            <a:endParaRPr lang="en-US" dirty="0"/>
          </a:p>
        </p:txBody>
      </p:sp>
      <p:pic>
        <p:nvPicPr>
          <p:cNvPr id="5122" name="Picture 2" descr="C:\Users\neesk\Desktop\Media\Summer Posters\reading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752600"/>
            <a:ext cx="309372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70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SOB Presentation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OSOB Presentation</Template>
  <TotalTime>207</TotalTime>
  <Words>998</Words>
  <Application>Microsoft Office PowerPoint</Application>
  <PresentationFormat>On-screen Show (4:3)</PresentationFormat>
  <Paragraphs>219</Paragraphs>
  <Slides>42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OSOB Presentation</vt:lpstr>
      <vt:lpstr>NetSCOPE Research &amp; Inquiry Grant</vt:lpstr>
      <vt:lpstr>NetSCOPE Research and Inquiry Grant: Winthrop College</vt:lpstr>
      <vt:lpstr>PowerPoint Presentation</vt:lpstr>
      <vt:lpstr>    What is it? Annual Family Literacy Initiative Created by Read to Them Foundation</vt:lpstr>
      <vt:lpstr>What's the Point? Encourage parents to READ ALOUD to their  children everyday</vt:lpstr>
      <vt:lpstr> How to Make it Happen In 5 easy steps…</vt:lpstr>
      <vt:lpstr>Step 1: Join Read to Them</vt:lpstr>
      <vt:lpstr>Step 2: Form a Committee</vt:lpstr>
      <vt:lpstr>Step 3: Choose a Book</vt:lpstr>
      <vt:lpstr>Step 4: Communicate</vt:lpstr>
      <vt:lpstr>PowerPoint Presentation</vt:lpstr>
      <vt:lpstr>Logo</vt:lpstr>
      <vt:lpstr>T-shirts</vt:lpstr>
      <vt:lpstr>Banner</vt:lpstr>
      <vt:lpstr>Posters</vt:lpstr>
      <vt:lpstr>Invitations for VIP</vt:lpstr>
      <vt:lpstr>Email Invitation</vt:lpstr>
      <vt:lpstr>Modeling Posters</vt:lpstr>
      <vt:lpstr>Paint the Rock</vt:lpstr>
      <vt:lpstr>Assembly Skit</vt:lpstr>
      <vt:lpstr>Assembly Skit</vt:lpstr>
      <vt:lpstr>Modeling</vt:lpstr>
      <vt:lpstr>PowerPoint Presentation</vt:lpstr>
      <vt:lpstr>Humphrey</vt:lpstr>
      <vt:lpstr>PowerPoint Presentation</vt:lpstr>
      <vt:lpstr>Step 5: READ!</vt:lpstr>
      <vt:lpstr>Schedule</vt:lpstr>
      <vt:lpstr>Build the Hype!</vt:lpstr>
      <vt:lpstr>Daily Trivia</vt:lpstr>
      <vt:lpstr>Prizes!</vt:lpstr>
      <vt:lpstr>Creativity</vt:lpstr>
      <vt:lpstr>aMAZEing!</vt:lpstr>
      <vt:lpstr>Book Fair</vt:lpstr>
      <vt:lpstr>Goodies for Humphrey</vt:lpstr>
      <vt:lpstr>Bring Characters to Life</vt:lpstr>
      <vt:lpstr>Summer Reading</vt:lpstr>
      <vt:lpstr>Response</vt:lpstr>
      <vt:lpstr>Budget</vt:lpstr>
      <vt:lpstr>The Lemonade War</vt:lpstr>
      <vt:lpstr>Our Partner School</vt:lpstr>
      <vt:lpstr>Preliminary Data Results</vt:lpstr>
      <vt:lpstr>PowerPoint Presentation</vt:lpstr>
    </vt:vector>
  </TitlesOfParts>
  <Company>Fort Mill School District Four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Kimberly Nees</dc:creator>
  <cp:lastModifiedBy>Kimberly Nees</cp:lastModifiedBy>
  <cp:revision>14</cp:revision>
  <dcterms:created xsi:type="dcterms:W3CDTF">2013-01-23T19:19:16Z</dcterms:created>
  <dcterms:modified xsi:type="dcterms:W3CDTF">2013-06-07T17:18:53Z</dcterms:modified>
</cp:coreProperties>
</file>